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Lst>
  <p:notesMasterIdLst>
    <p:notesMasterId r:id="rId52"/>
  </p:notesMasterIdLst>
  <p:sldIdLst>
    <p:sldId id="262" r:id="rId5"/>
    <p:sldId id="267" r:id="rId6"/>
    <p:sldId id="264" r:id="rId7"/>
    <p:sldId id="261" r:id="rId8"/>
    <p:sldId id="306" r:id="rId9"/>
    <p:sldId id="307" r:id="rId10"/>
    <p:sldId id="272" r:id="rId11"/>
    <p:sldId id="266" r:id="rId12"/>
    <p:sldId id="268" r:id="rId13"/>
    <p:sldId id="269" r:id="rId14"/>
    <p:sldId id="270" r:id="rId15"/>
    <p:sldId id="271" r:id="rId16"/>
    <p:sldId id="273" r:id="rId17"/>
    <p:sldId id="263" r:id="rId18"/>
    <p:sldId id="259" r:id="rId19"/>
    <p:sldId id="274" r:id="rId20"/>
    <p:sldId id="275" r:id="rId21"/>
    <p:sldId id="276" r:id="rId22"/>
    <p:sldId id="277" r:id="rId23"/>
    <p:sldId id="278" r:id="rId24"/>
    <p:sldId id="280" r:id="rId25"/>
    <p:sldId id="309"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9" r:id="rId44"/>
    <p:sldId id="300" r:id="rId45"/>
    <p:sldId id="301" r:id="rId46"/>
    <p:sldId id="302" r:id="rId47"/>
    <p:sldId id="303" r:id="rId48"/>
    <p:sldId id="304" r:id="rId49"/>
    <p:sldId id="308" r:id="rId50"/>
    <p:sldId id="305" r:id="rId5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99CC00"/>
    <a:srgbClr val="CC3300"/>
    <a:srgbClr val="FF9933"/>
    <a:srgbClr val="00CCFF"/>
    <a:srgbClr val="FFCCFF"/>
    <a:srgbClr val="FFCC66"/>
    <a:srgbClr val="FF0000"/>
    <a:srgbClr val="FF0066"/>
    <a:srgbClr val="FFFF00"/>
    <a:srgbClr val="CC66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6ACE6338-4780-4008-B72D-2B56C7544C1B}" v="7" dt="2026-03-24T18:52:59.228"/>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105" d="100"/>
          <a:sy n="105" d="100"/>
        </p:scale>
        <p:origin x="798" y="9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slide" Target="slides/slide43.xml"/><Relationship Id="rId50" Type="http://schemas.openxmlformats.org/officeDocument/2006/relationships/slide" Target="slides/slide46.xml"/><Relationship Id="rId55" Type="http://schemas.openxmlformats.org/officeDocument/2006/relationships/theme" Target="theme/theme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openxmlformats.org/officeDocument/2006/relationships/slide" Target="slides/slide37.xml"/><Relationship Id="rId54"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presProps" Target="presProps.xml"/><Relationship Id="rId58" Type="http://schemas.microsoft.com/office/2015/10/relationships/revisionInfo" Target="revisionInfo.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microsoft.com/office/2016/11/relationships/changesInfo" Target="changesInfos/changesInfo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notesMaster" Target="notesMasters/notesMaster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tableStyles" Target="tableStyles.xml"/><Relationship Id="rId8" Type="http://schemas.openxmlformats.org/officeDocument/2006/relationships/slide" Target="slides/slide4.xml"/><Relationship Id="rId51" Type="http://schemas.openxmlformats.org/officeDocument/2006/relationships/slide" Target="slides/slide47.xml"/><Relationship Id="rId3" Type="http://schemas.openxmlformats.org/officeDocument/2006/relationships/customXml" Target="../customXml/item3.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am Breen" userId="2e191aca-fa82-44fe-bad3-9843032e64de" providerId="ADAL" clId="{2AC67A70-9F76-40BC-9C36-F33C3E0D60B7}"/>
    <pc:docChg chg="custSel modSld">
      <pc:chgData name="Sam Breen" userId="2e191aca-fa82-44fe-bad3-9843032e64de" providerId="ADAL" clId="{2AC67A70-9F76-40BC-9C36-F33C3E0D60B7}" dt="2026-03-26T16:52:07.227" v="369" actId="20577"/>
      <pc:docMkLst>
        <pc:docMk/>
      </pc:docMkLst>
      <pc:sldChg chg="addSp delSp modSp mod">
        <pc:chgData name="Sam Breen" userId="2e191aca-fa82-44fe-bad3-9843032e64de" providerId="ADAL" clId="{2AC67A70-9F76-40BC-9C36-F33C3E0D60B7}" dt="2026-03-24T18:53:12.708" v="93" actId="1076"/>
        <pc:sldMkLst>
          <pc:docMk/>
          <pc:sldMk cId="1517574201" sldId="261"/>
        </pc:sldMkLst>
        <pc:spChg chg="mod">
          <ac:chgData name="Sam Breen" userId="2e191aca-fa82-44fe-bad3-9843032e64de" providerId="ADAL" clId="{2AC67A70-9F76-40BC-9C36-F33C3E0D60B7}" dt="2026-03-24T18:52:18.081" v="87" actId="20577"/>
          <ac:spMkLst>
            <pc:docMk/>
            <pc:sldMk cId="1517574201" sldId="261"/>
            <ac:spMk id="318" creationId="{00000000-0000-0000-0000-000000000000}"/>
          </ac:spMkLst>
        </pc:spChg>
        <pc:picChg chg="add mod">
          <ac:chgData name="Sam Breen" userId="2e191aca-fa82-44fe-bad3-9843032e64de" providerId="ADAL" clId="{2AC67A70-9F76-40BC-9C36-F33C3E0D60B7}" dt="2026-03-24T18:53:12.708" v="93" actId="1076"/>
          <ac:picMkLst>
            <pc:docMk/>
            <pc:sldMk cId="1517574201" sldId="261"/>
            <ac:picMk id="2" creationId="{BF670993-4A1F-8266-296A-FFF65F44C7D5}"/>
          </ac:picMkLst>
        </pc:picChg>
      </pc:sldChg>
      <pc:sldChg chg="modSp mod">
        <pc:chgData name="Sam Breen" userId="2e191aca-fa82-44fe-bad3-9843032e64de" providerId="ADAL" clId="{2AC67A70-9F76-40BC-9C36-F33C3E0D60B7}" dt="2026-03-24T18:57:37.371" v="159" actId="20577"/>
        <pc:sldMkLst>
          <pc:docMk/>
          <pc:sldMk cId="3519681415" sldId="268"/>
        </pc:sldMkLst>
        <pc:spChg chg="mod">
          <ac:chgData name="Sam Breen" userId="2e191aca-fa82-44fe-bad3-9843032e64de" providerId="ADAL" clId="{2AC67A70-9F76-40BC-9C36-F33C3E0D60B7}" dt="2026-03-24T18:57:37.371" v="159" actId="20577"/>
          <ac:spMkLst>
            <pc:docMk/>
            <pc:sldMk cId="3519681415" sldId="268"/>
            <ac:spMk id="3" creationId="{6987139A-4F21-4951-9CC1-0528EB862200}"/>
          </ac:spMkLst>
        </pc:spChg>
      </pc:sldChg>
      <pc:sldChg chg="modSp mod">
        <pc:chgData name="Sam Breen" userId="2e191aca-fa82-44fe-bad3-9843032e64de" providerId="ADAL" clId="{2AC67A70-9F76-40BC-9C36-F33C3E0D60B7}" dt="2026-03-24T18:59:43.782" v="168" actId="20577"/>
        <pc:sldMkLst>
          <pc:docMk/>
          <pc:sldMk cId="3224808812" sldId="269"/>
        </pc:sldMkLst>
        <pc:graphicFrameChg chg="modGraphic">
          <ac:chgData name="Sam Breen" userId="2e191aca-fa82-44fe-bad3-9843032e64de" providerId="ADAL" clId="{2AC67A70-9F76-40BC-9C36-F33C3E0D60B7}" dt="2026-03-24T18:59:43.782" v="168" actId="20577"/>
          <ac:graphicFrameMkLst>
            <pc:docMk/>
            <pc:sldMk cId="3224808812" sldId="269"/>
            <ac:graphicFrameMk id="8" creationId="{2B7B1B51-7CBB-41A7-9154-84DCFEED6E71}"/>
          </ac:graphicFrameMkLst>
        </pc:graphicFrameChg>
      </pc:sldChg>
      <pc:sldChg chg="modSp mod">
        <pc:chgData name="Sam Breen" userId="2e191aca-fa82-44fe-bad3-9843032e64de" providerId="ADAL" clId="{2AC67A70-9F76-40BC-9C36-F33C3E0D60B7}" dt="2026-03-24T19:00:01.168" v="172" actId="20577"/>
        <pc:sldMkLst>
          <pc:docMk/>
          <pc:sldMk cId="800207696" sldId="270"/>
        </pc:sldMkLst>
        <pc:spChg chg="mod">
          <ac:chgData name="Sam Breen" userId="2e191aca-fa82-44fe-bad3-9843032e64de" providerId="ADAL" clId="{2AC67A70-9F76-40BC-9C36-F33C3E0D60B7}" dt="2026-03-24T19:00:01.168" v="172" actId="20577"/>
          <ac:spMkLst>
            <pc:docMk/>
            <pc:sldMk cId="800207696" sldId="270"/>
            <ac:spMk id="3" creationId="{6987139A-4F21-4951-9CC1-0528EB862200}"/>
          </ac:spMkLst>
        </pc:spChg>
      </pc:sldChg>
      <pc:sldChg chg="modSp mod">
        <pc:chgData name="Sam Breen" userId="2e191aca-fa82-44fe-bad3-9843032e64de" providerId="ADAL" clId="{2AC67A70-9F76-40BC-9C36-F33C3E0D60B7}" dt="2026-03-26T16:45:15.532" v="198" actId="20577"/>
        <pc:sldMkLst>
          <pc:docMk/>
          <pc:sldMk cId="2281152258" sldId="275"/>
        </pc:sldMkLst>
        <pc:spChg chg="mod">
          <ac:chgData name="Sam Breen" userId="2e191aca-fa82-44fe-bad3-9843032e64de" providerId="ADAL" clId="{2AC67A70-9F76-40BC-9C36-F33C3E0D60B7}" dt="2026-03-26T16:45:15.532" v="198" actId="20577"/>
          <ac:spMkLst>
            <pc:docMk/>
            <pc:sldMk cId="2281152258" sldId="275"/>
            <ac:spMk id="3" creationId="{BB7EB52D-D758-4AC3-842B-DB322E4F4DFA}"/>
          </ac:spMkLst>
        </pc:spChg>
      </pc:sldChg>
      <pc:sldChg chg="modSp mod">
        <pc:chgData name="Sam Breen" userId="2e191aca-fa82-44fe-bad3-9843032e64de" providerId="ADAL" clId="{2AC67A70-9F76-40BC-9C36-F33C3E0D60B7}" dt="2026-03-26T16:45:46.284" v="200" actId="20577"/>
        <pc:sldMkLst>
          <pc:docMk/>
          <pc:sldMk cId="961561671" sldId="276"/>
        </pc:sldMkLst>
        <pc:spChg chg="mod">
          <ac:chgData name="Sam Breen" userId="2e191aca-fa82-44fe-bad3-9843032e64de" providerId="ADAL" clId="{2AC67A70-9F76-40BC-9C36-F33C3E0D60B7}" dt="2026-03-26T16:45:46.284" v="200" actId="20577"/>
          <ac:spMkLst>
            <pc:docMk/>
            <pc:sldMk cId="961561671" sldId="276"/>
            <ac:spMk id="3" creationId="{A49D01BD-3454-4874-9C8C-A4E28A6DE0C6}"/>
          </ac:spMkLst>
        </pc:spChg>
      </pc:sldChg>
      <pc:sldChg chg="modSp mod">
        <pc:chgData name="Sam Breen" userId="2e191aca-fa82-44fe-bad3-9843032e64de" providerId="ADAL" clId="{2AC67A70-9F76-40BC-9C36-F33C3E0D60B7}" dt="2026-03-26T16:47:08.572" v="282" actId="6549"/>
        <pc:sldMkLst>
          <pc:docMk/>
          <pc:sldMk cId="524353311" sldId="277"/>
        </pc:sldMkLst>
        <pc:spChg chg="mod">
          <ac:chgData name="Sam Breen" userId="2e191aca-fa82-44fe-bad3-9843032e64de" providerId="ADAL" clId="{2AC67A70-9F76-40BC-9C36-F33C3E0D60B7}" dt="2026-03-26T16:47:08.572" v="282" actId="6549"/>
          <ac:spMkLst>
            <pc:docMk/>
            <pc:sldMk cId="524353311" sldId="277"/>
            <ac:spMk id="3" creationId="{C16D0D00-57D5-483D-9C8B-795E1E544CAE}"/>
          </ac:spMkLst>
        </pc:spChg>
      </pc:sldChg>
      <pc:sldChg chg="modSp mod">
        <pc:chgData name="Sam Breen" userId="2e191aca-fa82-44fe-bad3-9843032e64de" providerId="ADAL" clId="{2AC67A70-9F76-40BC-9C36-F33C3E0D60B7}" dt="2026-03-19T15:36:46.299" v="64" actId="113"/>
        <pc:sldMkLst>
          <pc:docMk/>
          <pc:sldMk cId="3564773986" sldId="281"/>
        </pc:sldMkLst>
        <pc:spChg chg="mod">
          <ac:chgData name="Sam Breen" userId="2e191aca-fa82-44fe-bad3-9843032e64de" providerId="ADAL" clId="{2AC67A70-9F76-40BC-9C36-F33C3E0D60B7}" dt="2026-03-19T15:36:46.299" v="64" actId="113"/>
          <ac:spMkLst>
            <pc:docMk/>
            <pc:sldMk cId="3564773986" sldId="281"/>
            <ac:spMk id="3" creationId="{8E2CE10C-2548-4E60-B0F5-392C0DCC22D2}"/>
          </ac:spMkLst>
        </pc:spChg>
      </pc:sldChg>
      <pc:sldChg chg="modSp mod">
        <pc:chgData name="Sam Breen" userId="2e191aca-fa82-44fe-bad3-9843032e64de" providerId="ADAL" clId="{2AC67A70-9F76-40BC-9C36-F33C3E0D60B7}" dt="2026-03-24T18:54:44.324" v="107" actId="20577"/>
        <pc:sldMkLst>
          <pc:docMk/>
          <pc:sldMk cId="79264554" sldId="283"/>
        </pc:sldMkLst>
        <pc:spChg chg="mod">
          <ac:chgData name="Sam Breen" userId="2e191aca-fa82-44fe-bad3-9843032e64de" providerId="ADAL" clId="{2AC67A70-9F76-40BC-9C36-F33C3E0D60B7}" dt="2026-03-24T18:54:44.324" v="107" actId="20577"/>
          <ac:spMkLst>
            <pc:docMk/>
            <pc:sldMk cId="79264554" sldId="283"/>
            <ac:spMk id="3" creationId="{BE1D5B92-108F-446C-B6C1-9BD169FF86B4}"/>
          </ac:spMkLst>
        </pc:spChg>
      </pc:sldChg>
      <pc:sldChg chg="modSp mod">
        <pc:chgData name="Sam Breen" userId="2e191aca-fa82-44fe-bad3-9843032e64de" providerId="ADAL" clId="{2AC67A70-9F76-40BC-9C36-F33C3E0D60B7}" dt="2026-03-19T15:37:27.376" v="67" actId="122"/>
        <pc:sldMkLst>
          <pc:docMk/>
          <pc:sldMk cId="2305687601" sldId="286"/>
        </pc:sldMkLst>
        <pc:spChg chg="mod">
          <ac:chgData name="Sam Breen" userId="2e191aca-fa82-44fe-bad3-9843032e64de" providerId="ADAL" clId="{2AC67A70-9F76-40BC-9C36-F33C3E0D60B7}" dt="2026-03-19T15:37:27.376" v="67" actId="122"/>
          <ac:spMkLst>
            <pc:docMk/>
            <pc:sldMk cId="2305687601" sldId="286"/>
            <ac:spMk id="3" creationId="{BAC00734-9CC8-4C9C-A9A5-CA2E7CE90BD0}"/>
          </ac:spMkLst>
        </pc:spChg>
      </pc:sldChg>
      <pc:sldChg chg="modSp mod">
        <pc:chgData name="Sam Breen" userId="2e191aca-fa82-44fe-bad3-9843032e64de" providerId="ADAL" clId="{2AC67A70-9F76-40BC-9C36-F33C3E0D60B7}" dt="2026-03-24T18:54:58.207" v="111" actId="20577"/>
        <pc:sldMkLst>
          <pc:docMk/>
          <pc:sldMk cId="455163106" sldId="287"/>
        </pc:sldMkLst>
        <pc:spChg chg="mod">
          <ac:chgData name="Sam Breen" userId="2e191aca-fa82-44fe-bad3-9843032e64de" providerId="ADAL" clId="{2AC67A70-9F76-40BC-9C36-F33C3E0D60B7}" dt="2026-03-24T18:54:58.207" v="111" actId="20577"/>
          <ac:spMkLst>
            <pc:docMk/>
            <pc:sldMk cId="455163106" sldId="287"/>
            <ac:spMk id="3" creationId="{AF0064EA-507A-429F-9B44-6CB626EE0986}"/>
          </ac:spMkLst>
        </pc:spChg>
      </pc:sldChg>
      <pc:sldChg chg="modSp mod">
        <pc:chgData name="Sam Breen" userId="2e191aca-fa82-44fe-bad3-9843032e64de" providerId="ADAL" clId="{2AC67A70-9F76-40BC-9C36-F33C3E0D60B7}" dt="2026-03-24T18:55:07.823" v="115" actId="20577"/>
        <pc:sldMkLst>
          <pc:docMk/>
          <pc:sldMk cId="2946909562" sldId="288"/>
        </pc:sldMkLst>
        <pc:spChg chg="mod">
          <ac:chgData name="Sam Breen" userId="2e191aca-fa82-44fe-bad3-9843032e64de" providerId="ADAL" clId="{2AC67A70-9F76-40BC-9C36-F33C3E0D60B7}" dt="2026-03-24T18:55:07.823" v="115" actId="20577"/>
          <ac:spMkLst>
            <pc:docMk/>
            <pc:sldMk cId="2946909562" sldId="288"/>
            <ac:spMk id="3" creationId="{407DEF7F-BF0E-42C1-A1CC-50D7C47E6530}"/>
          </ac:spMkLst>
        </pc:spChg>
      </pc:sldChg>
      <pc:sldChg chg="modSp mod">
        <pc:chgData name="Sam Breen" userId="2e191aca-fa82-44fe-bad3-9843032e64de" providerId="ADAL" clId="{2AC67A70-9F76-40BC-9C36-F33C3E0D60B7}" dt="2026-03-24T18:55:28.555" v="123" actId="20577"/>
        <pc:sldMkLst>
          <pc:docMk/>
          <pc:sldMk cId="3612275011" sldId="292"/>
        </pc:sldMkLst>
        <pc:spChg chg="mod">
          <ac:chgData name="Sam Breen" userId="2e191aca-fa82-44fe-bad3-9843032e64de" providerId="ADAL" clId="{2AC67A70-9F76-40BC-9C36-F33C3E0D60B7}" dt="2026-03-24T18:55:28.555" v="123" actId="20577"/>
          <ac:spMkLst>
            <pc:docMk/>
            <pc:sldMk cId="3612275011" sldId="292"/>
            <ac:spMk id="3" creationId="{CDC8DBB6-7D9B-4FA9-857B-A6876F6A6191}"/>
          </ac:spMkLst>
        </pc:spChg>
      </pc:sldChg>
      <pc:sldChg chg="modSp mod">
        <pc:chgData name="Sam Breen" userId="2e191aca-fa82-44fe-bad3-9843032e64de" providerId="ADAL" clId="{2AC67A70-9F76-40BC-9C36-F33C3E0D60B7}" dt="2026-03-24T18:55:37.160" v="127" actId="20577"/>
        <pc:sldMkLst>
          <pc:docMk/>
          <pc:sldMk cId="1112222506" sldId="297"/>
        </pc:sldMkLst>
        <pc:spChg chg="mod">
          <ac:chgData name="Sam Breen" userId="2e191aca-fa82-44fe-bad3-9843032e64de" providerId="ADAL" clId="{2AC67A70-9F76-40BC-9C36-F33C3E0D60B7}" dt="2026-03-24T18:55:37.160" v="127" actId="20577"/>
          <ac:spMkLst>
            <pc:docMk/>
            <pc:sldMk cId="1112222506" sldId="297"/>
            <ac:spMk id="3" creationId="{088162E2-2E7A-4152-897D-4214538C9D8D}"/>
          </ac:spMkLst>
        </pc:spChg>
      </pc:sldChg>
      <pc:sldChg chg="modSp mod">
        <pc:chgData name="Sam Breen" userId="2e191aca-fa82-44fe-bad3-9843032e64de" providerId="ADAL" clId="{2AC67A70-9F76-40BC-9C36-F33C3E0D60B7}" dt="2026-03-26T16:49:41.373" v="289" actId="20577"/>
        <pc:sldMkLst>
          <pc:docMk/>
          <pc:sldMk cId="37173396" sldId="300"/>
        </pc:sldMkLst>
        <pc:spChg chg="mod">
          <ac:chgData name="Sam Breen" userId="2e191aca-fa82-44fe-bad3-9843032e64de" providerId="ADAL" clId="{2AC67A70-9F76-40BC-9C36-F33C3E0D60B7}" dt="2026-03-26T16:49:41.373" v="289" actId="20577"/>
          <ac:spMkLst>
            <pc:docMk/>
            <pc:sldMk cId="37173396" sldId="300"/>
            <ac:spMk id="3" creationId="{806CDC03-C5E1-43E6-A5C1-5BAAB60EB3EE}"/>
          </ac:spMkLst>
        </pc:spChg>
      </pc:sldChg>
      <pc:sldChg chg="modSp mod">
        <pc:chgData name="Sam Breen" userId="2e191aca-fa82-44fe-bad3-9843032e64de" providerId="ADAL" clId="{2AC67A70-9F76-40BC-9C36-F33C3E0D60B7}" dt="2026-03-24T18:56:01.946" v="135" actId="20577"/>
        <pc:sldMkLst>
          <pc:docMk/>
          <pc:sldMk cId="1498923627" sldId="301"/>
        </pc:sldMkLst>
        <pc:spChg chg="mod">
          <ac:chgData name="Sam Breen" userId="2e191aca-fa82-44fe-bad3-9843032e64de" providerId="ADAL" clId="{2AC67A70-9F76-40BC-9C36-F33C3E0D60B7}" dt="2026-03-24T18:56:01.946" v="135" actId="20577"/>
          <ac:spMkLst>
            <pc:docMk/>
            <pc:sldMk cId="1498923627" sldId="301"/>
            <ac:spMk id="3" creationId="{41A43302-98C7-4D0D-9ABD-1FE8A65B2416}"/>
          </ac:spMkLst>
        </pc:spChg>
      </pc:sldChg>
      <pc:sldChg chg="modSp mod">
        <pc:chgData name="Sam Breen" userId="2e191aca-fa82-44fe-bad3-9843032e64de" providerId="ADAL" clId="{2AC67A70-9F76-40BC-9C36-F33C3E0D60B7}" dt="2026-03-24T18:56:09.738" v="139" actId="20577"/>
        <pc:sldMkLst>
          <pc:docMk/>
          <pc:sldMk cId="469522586" sldId="302"/>
        </pc:sldMkLst>
        <pc:spChg chg="mod">
          <ac:chgData name="Sam Breen" userId="2e191aca-fa82-44fe-bad3-9843032e64de" providerId="ADAL" clId="{2AC67A70-9F76-40BC-9C36-F33C3E0D60B7}" dt="2026-03-24T18:56:09.738" v="139" actId="20577"/>
          <ac:spMkLst>
            <pc:docMk/>
            <pc:sldMk cId="469522586" sldId="302"/>
            <ac:spMk id="3" creationId="{6C35F0F2-26DA-4420-ACA5-2AD8AFF7E787}"/>
          </ac:spMkLst>
        </pc:spChg>
      </pc:sldChg>
      <pc:sldChg chg="modSp mod">
        <pc:chgData name="Sam Breen" userId="2e191aca-fa82-44fe-bad3-9843032e64de" providerId="ADAL" clId="{2AC67A70-9F76-40BC-9C36-F33C3E0D60B7}" dt="2026-03-24T18:56:21.607" v="147" actId="20577"/>
        <pc:sldMkLst>
          <pc:docMk/>
          <pc:sldMk cId="1158956216" sldId="303"/>
        </pc:sldMkLst>
        <pc:spChg chg="mod">
          <ac:chgData name="Sam Breen" userId="2e191aca-fa82-44fe-bad3-9843032e64de" providerId="ADAL" clId="{2AC67A70-9F76-40BC-9C36-F33C3E0D60B7}" dt="2026-03-24T18:56:21.607" v="147" actId="20577"/>
          <ac:spMkLst>
            <pc:docMk/>
            <pc:sldMk cId="1158956216" sldId="303"/>
            <ac:spMk id="3" creationId="{30696566-423D-40C7-A750-76A3164FFE15}"/>
          </ac:spMkLst>
        </pc:spChg>
      </pc:sldChg>
      <pc:sldChg chg="modSp mod">
        <pc:chgData name="Sam Breen" userId="2e191aca-fa82-44fe-bad3-9843032e64de" providerId="ADAL" clId="{2AC67A70-9F76-40BC-9C36-F33C3E0D60B7}" dt="2026-03-26T16:52:07.227" v="369" actId="20577"/>
        <pc:sldMkLst>
          <pc:docMk/>
          <pc:sldMk cId="4142993148" sldId="304"/>
        </pc:sldMkLst>
        <pc:spChg chg="mod">
          <ac:chgData name="Sam Breen" userId="2e191aca-fa82-44fe-bad3-9843032e64de" providerId="ADAL" clId="{2AC67A70-9F76-40BC-9C36-F33C3E0D60B7}" dt="2026-03-26T16:52:07.227" v="369" actId="20577"/>
          <ac:spMkLst>
            <pc:docMk/>
            <pc:sldMk cId="4142993148" sldId="304"/>
            <ac:spMk id="3" creationId="{66FB1CC9-C027-4F06-8004-C5CC930F5EF7}"/>
          </ac:spMkLst>
        </pc:spChg>
      </pc:sldChg>
      <pc:sldChg chg="modSp mod">
        <pc:chgData name="Sam Breen" userId="2e191aca-fa82-44fe-bad3-9843032e64de" providerId="ADAL" clId="{2AC67A70-9F76-40BC-9C36-F33C3E0D60B7}" dt="2026-03-19T15:37:55.147" v="82" actId="20577"/>
        <pc:sldMkLst>
          <pc:docMk/>
          <pc:sldMk cId="7623628" sldId="305"/>
        </pc:sldMkLst>
        <pc:spChg chg="mod">
          <ac:chgData name="Sam Breen" userId="2e191aca-fa82-44fe-bad3-9843032e64de" providerId="ADAL" clId="{2AC67A70-9F76-40BC-9C36-F33C3E0D60B7}" dt="2026-03-19T15:37:55.147" v="82" actId="20577"/>
          <ac:spMkLst>
            <pc:docMk/>
            <pc:sldMk cId="7623628" sldId="305"/>
            <ac:spMk id="4" creationId="{45C62FCC-0156-480F-AB68-F95C5DBD74F5}"/>
          </ac:spMkLst>
        </pc:spChg>
      </pc:sldChg>
      <pc:sldChg chg="modSp mod">
        <pc:chgData name="Sam Breen" userId="2e191aca-fa82-44fe-bad3-9843032e64de" providerId="ADAL" clId="{2AC67A70-9F76-40BC-9C36-F33C3E0D60B7}" dt="2026-03-24T18:56:40.599" v="155" actId="20577"/>
        <pc:sldMkLst>
          <pc:docMk/>
          <pc:sldMk cId="3304104840" sldId="308"/>
        </pc:sldMkLst>
        <pc:spChg chg="mod">
          <ac:chgData name="Sam Breen" userId="2e191aca-fa82-44fe-bad3-9843032e64de" providerId="ADAL" clId="{2AC67A70-9F76-40BC-9C36-F33C3E0D60B7}" dt="2026-03-24T18:56:40.599" v="155" actId="20577"/>
          <ac:spMkLst>
            <pc:docMk/>
            <pc:sldMk cId="3304104840" sldId="308"/>
            <ac:spMk id="14" creationId="{56DF2795-C7EA-4137-9BCD-E8FC50D8FEB0}"/>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CDAEA89-E895-490D-8BF2-A221BE40F5E3}" type="datetimeFigureOut">
              <a:rPr lang="en-US" smtClean="0"/>
              <a:t>6/7/2026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56F95D8-8008-4D40-87A4-51AF753D7E51}" type="slidenum">
              <a:rPr lang="en-US" smtClean="0"/>
              <a:t>‹#›</a:t>
            </a:fld>
            <a:endParaRPr lang="en-US"/>
          </a:p>
        </p:txBody>
      </p:sp>
    </p:spTree>
    <p:extLst>
      <p:ext uri="{BB962C8B-B14F-4D97-AF65-F5344CB8AC3E}">
        <p14:creationId xmlns:p14="http://schemas.microsoft.com/office/powerpoint/2010/main" val="151492940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1"/>
        <p:cNvGrpSpPr/>
        <p:nvPr/>
      </p:nvGrpSpPr>
      <p:grpSpPr>
        <a:xfrm>
          <a:off x="0" y="0"/>
          <a:ext cx="0" cy="0"/>
          <a:chOff x="0" y="0"/>
          <a:chExt cx="0" cy="0"/>
        </a:xfrm>
      </p:grpSpPr>
      <p:sp>
        <p:nvSpPr>
          <p:cNvPr id="62" name="Shape 62"/>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63" name="Shape 63"/>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a:spcBef>
                <a:spcPts val="0"/>
              </a:spcBef>
              <a:buNone/>
            </a:pPr>
            <a:endParaRPr/>
          </a:p>
        </p:txBody>
      </p:sp>
    </p:spTree>
    <p:extLst>
      <p:ext uri="{BB962C8B-B14F-4D97-AF65-F5344CB8AC3E}">
        <p14:creationId xmlns:p14="http://schemas.microsoft.com/office/powerpoint/2010/main" val="226312275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5"/>
        <p:cNvGrpSpPr/>
        <p:nvPr/>
      </p:nvGrpSpPr>
      <p:grpSpPr>
        <a:xfrm>
          <a:off x="0" y="0"/>
          <a:ext cx="0" cy="0"/>
          <a:chOff x="0" y="0"/>
          <a:chExt cx="0" cy="0"/>
        </a:xfrm>
      </p:grpSpPr>
      <p:sp>
        <p:nvSpPr>
          <p:cNvPr id="306" name="Shape 306"/>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307" name="Shape 307"/>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a:spcBef>
                <a:spcPts val="0"/>
              </a:spcBef>
              <a:buNone/>
            </a:pPr>
            <a:endParaRPr/>
          </a:p>
        </p:txBody>
      </p:sp>
    </p:spTree>
    <p:extLst>
      <p:ext uri="{BB962C8B-B14F-4D97-AF65-F5344CB8AC3E}">
        <p14:creationId xmlns:p14="http://schemas.microsoft.com/office/powerpoint/2010/main" val="156851351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1"/>
        <p:cNvGrpSpPr/>
        <p:nvPr/>
      </p:nvGrpSpPr>
      <p:grpSpPr>
        <a:xfrm>
          <a:off x="0" y="0"/>
          <a:ext cx="0" cy="0"/>
          <a:chOff x="0" y="0"/>
          <a:chExt cx="0" cy="0"/>
        </a:xfrm>
      </p:grpSpPr>
      <p:sp>
        <p:nvSpPr>
          <p:cNvPr id="62" name="Shape 62"/>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63" name="Shape 63"/>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a:spcBef>
                <a:spcPts val="0"/>
              </a:spcBef>
              <a:buNone/>
            </a:pPr>
            <a:endParaRPr/>
          </a:p>
        </p:txBody>
      </p:sp>
    </p:spTree>
    <p:extLst>
      <p:ext uri="{BB962C8B-B14F-4D97-AF65-F5344CB8AC3E}">
        <p14:creationId xmlns:p14="http://schemas.microsoft.com/office/powerpoint/2010/main" val="189111852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E56F95D8-8008-4D40-87A4-51AF753D7E51}" type="slidenum">
              <a:rPr lang="en-US" smtClean="0"/>
              <a:t>15</a:t>
            </a:fld>
            <a:endParaRPr lang="en-US"/>
          </a:p>
        </p:txBody>
      </p:sp>
    </p:spTree>
    <p:extLst>
      <p:ext uri="{BB962C8B-B14F-4D97-AF65-F5344CB8AC3E}">
        <p14:creationId xmlns:p14="http://schemas.microsoft.com/office/powerpoint/2010/main" val="54269803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p:spTree>
      <p:nvGrpSpPr>
        <p:cNvPr id="1" name="Shape 8"/>
        <p:cNvGrpSpPr/>
        <p:nvPr/>
      </p:nvGrpSpPr>
      <p:grpSpPr>
        <a:xfrm>
          <a:off x="0" y="0"/>
          <a:ext cx="0" cy="0"/>
          <a:chOff x="0" y="0"/>
          <a:chExt cx="0" cy="0"/>
        </a:xfrm>
      </p:grpSpPr>
      <p:sp>
        <p:nvSpPr>
          <p:cNvPr id="9" name="Shape 9"/>
          <p:cNvSpPr/>
          <p:nvPr/>
        </p:nvSpPr>
        <p:spPr>
          <a:xfrm>
            <a:off x="291901" y="-12899"/>
            <a:ext cx="7035833" cy="6889433"/>
          </a:xfrm>
          <a:custGeom>
            <a:avLst/>
            <a:gdLst/>
            <a:ahLst/>
            <a:cxnLst/>
            <a:rect l="0" t="0" r="0" b="0"/>
            <a:pathLst>
              <a:path w="211075" h="206683" extrusionOk="0">
                <a:moveTo>
                  <a:pt x="387" y="0"/>
                </a:moveTo>
                <a:lnTo>
                  <a:pt x="0" y="206683"/>
                </a:lnTo>
                <a:lnTo>
                  <a:pt x="211075" y="206545"/>
                </a:lnTo>
                <a:lnTo>
                  <a:pt x="155812" y="301"/>
                </a:lnTo>
                <a:close/>
              </a:path>
            </a:pathLst>
          </a:custGeom>
          <a:solidFill>
            <a:srgbClr val="000000">
              <a:alpha val="7310"/>
            </a:srgbClr>
          </a:solidFill>
          <a:ln>
            <a:noFill/>
          </a:ln>
        </p:spPr>
      </p:sp>
      <p:sp>
        <p:nvSpPr>
          <p:cNvPr id="10" name="Shape 10"/>
          <p:cNvSpPr/>
          <p:nvPr/>
        </p:nvSpPr>
        <p:spPr>
          <a:xfrm>
            <a:off x="-12899" y="-12899"/>
            <a:ext cx="7035833" cy="6889433"/>
          </a:xfrm>
          <a:custGeom>
            <a:avLst/>
            <a:gdLst/>
            <a:ahLst/>
            <a:cxnLst/>
            <a:rect l="0" t="0" r="0" b="0"/>
            <a:pathLst>
              <a:path w="211075" h="206683" extrusionOk="0">
                <a:moveTo>
                  <a:pt x="387" y="0"/>
                </a:moveTo>
                <a:lnTo>
                  <a:pt x="0" y="206683"/>
                </a:lnTo>
                <a:lnTo>
                  <a:pt x="211075" y="206545"/>
                </a:lnTo>
                <a:lnTo>
                  <a:pt x="155812" y="301"/>
                </a:lnTo>
                <a:close/>
              </a:path>
            </a:pathLst>
          </a:custGeom>
          <a:solidFill>
            <a:srgbClr val="FFFFFF"/>
          </a:solidFill>
          <a:ln>
            <a:noFill/>
          </a:ln>
        </p:spPr>
      </p:sp>
      <p:sp>
        <p:nvSpPr>
          <p:cNvPr id="11" name="Shape 11"/>
          <p:cNvSpPr txBox="1">
            <a:spLocks noGrp="1"/>
          </p:cNvSpPr>
          <p:nvPr>
            <p:ph type="ctrTitle"/>
          </p:nvPr>
        </p:nvSpPr>
        <p:spPr>
          <a:xfrm>
            <a:off x="864400" y="4234601"/>
            <a:ext cx="4707600" cy="1575999"/>
          </a:xfrm>
          <a:prstGeom prst="rect">
            <a:avLst/>
          </a:prstGeom>
        </p:spPr>
        <p:txBody>
          <a:bodyPr lIns="91425" tIns="91425" rIns="91425" bIns="91425" anchor="b" anchorCtr="0"/>
          <a:lstStyle>
            <a:lvl1pPr lvl="0">
              <a:spcBef>
                <a:spcPts val="0"/>
              </a:spcBef>
              <a:buSzPct val="100000"/>
              <a:defRPr sz="4800"/>
            </a:lvl1pPr>
            <a:lvl2pPr lvl="1">
              <a:spcBef>
                <a:spcPts val="0"/>
              </a:spcBef>
              <a:buSzPct val="100000"/>
              <a:defRPr sz="4800"/>
            </a:lvl2pPr>
            <a:lvl3pPr lvl="2">
              <a:spcBef>
                <a:spcPts val="0"/>
              </a:spcBef>
              <a:buSzPct val="100000"/>
              <a:defRPr sz="4800"/>
            </a:lvl3pPr>
            <a:lvl4pPr lvl="3">
              <a:spcBef>
                <a:spcPts val="0"/>
              </a:spcBef>
              <a:buSzPct val="100000"/>
              <a:defRPr sz="4800"/>
            </a:lvl4pPr>
            <a:lvl5pPr lvl="4">
              <a:spcBef>
                <a:spcPts val="0"/>
              </a:spcBef>
              <a:buSzPct val="100000"/>
              <a:defRPr sz="4800"/>
            </a:lvl5pPr>
            <a:lvl6pPr lvl="5">
              <a:spcBef>
                <a:spcPts val="0"/>
              </a:spcBef>
              <a:buSzPct val="100000"/>
              <a:defRPr sz="4800"/>
            </a:lvl6pPr>
            <a:lvl7pPr lvl="6">
              <a:spcBef>
                <a:spcPts val="0"/>
              </a:spcBef>
              <a:buSzPct val="100000"/>
              <a:defRPr sz="4800"/>
            </a:lvl7pPr>
            <a:lvl8pPr lvl="7">
              <a:spcBef>
                <a:spcPts val="0"/>
              </a:spcBef>
              <a:buSzPct val="100000"/>
              <a:defRPr sz="4800"/>
            </a:lvl8pPr>
            <a:lvl9pPr lvl="8">
              <a:spcBef>
                <a:spcPts val="0"/>
              </a:spcBef>
              <a:buSzPct val="100000"/>
              <a:defRPr sz="4800"/>
            </a:lvl9pPr>
          </a:lstStyle>
          <a:p>
            <a:endParaRPr/>
          </a:p>
        </p:txBody>
      </p:sp>
    </p:spTree>
    <p:extLst>
      <p:ext uri="{BB962C8B-B14F-4D97-AF65-F5344CB8AC3E}">
        <p14:creationId xmlns:p14="http://schemas.microsoft.com/office/powerpoint/2010/main" val="316697296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cSld name="Subtitle">
    <p:spTree>
      <p:nvGrpSpPr>
        <p:cNvPr id="1" name="Shape 12"/>
        <p:cNvGrpSpPr/>
        <p:nvPr/>
      </p:nvGrpSpPr>
      <p:grpSpPr>
        <a:xfrm>
          <a:off x="0" y="0"/>
          <a:ext cx="0" cy="0"/>
          <a:chOff x="0" y="0"/>
          <a:chExt cx="0" cy="0"/>
        </a:xfrm>
      </p:grpSpPr>
      <p:sp>
        <p:nvSpPr>
          <p:cNvPr id="13" name="Shape 13"/>
          <p:cNvSpPr/>
          <p:nvPr/>
        </p:nvSpPr>
        <p:spPr>
          <a:xfrm>
            <a:off x="291901" y="-12899"/>
            <a:ext cx="7035833" cy="6889433"/>
          </a:xfrm>
          <a:custGeom>
            <a:avLst/>
            <a:gdLst/>
            <a:ahLst/>
            <a:cxnLst/>
            <a:rect l="0" t="0" r="0" b="0"/>
            <a:pathLst>
              <a:path w="211075" h="206683" extrusionOk="0">
                <a:moveTo>
                  <a:pt x="387" y="0"/>
                </a:moveTo>
                <a:lnTo>
                  <a:pt x="0" y="206683"/>
                </a:lnTo>
                <a:lnTo>
                  <a:pt x="211075" y="206545"/>
                </a:lnTo>
                <a:lnTo>
                  <a:pt x="155812" y="301"/>
                </a:lnTo>
                <a:close/>
              </a:path>
            </a:pathLst>
          </a:custGeom>
          <a:solidFill>
            <a:srgbClr val="000000">
              <a:alpha val="7310"/>
            </a:srgbClr>
          </a:solidFill>
          <a:ln>
            <a:noFill/>
          </a:ln>
        </p:spPr>
        <p:txBody>
          <a:bodyPr/>
          <a:lstStyle/>
          <a:p>
            <a:endParaRPr lang="en-US"/>
          </a:p>
        </p:txBody>
      </p:sp>
      <p:sp>
        <p:nvSpPr>
          <p:cNvPr id="14" name="Shape 14"/>
          <p:cNvSpPr/>
          <p:nvPr/>
        </p:nvSpPr>
        <p:spPr>
          <a:xfrm>
            <a:off x="-12899" y="-12899"/>
            <a:ext cx="7035833" cy="6889433"/>
          </a:xfrm>
          <a:custGeom>
            <a:avLst/>
            <a:gdLst/>
            <a:ahLst/>
            <a:cxnLst/>
            <a:rect l="0" t="0" r="0" b="0"/>
            <a:pathLst>
              <a:path w="211075" h="206683" extrusionOk="0">
                <a:moveTo>
                  <a:pt x="387" y="0"/>
                </a:moveTo>
                <a:lnTo>
                  <a:pt x="0" y="206683"/>
                </a:lnTo>
                <a:lnTo>
                  <a:pt x="211075" y="206545"/>
                </a:lnTo>
                <a:lnTo>
                  <a:pt x="155812" y="301"/>
                </a:lnTo>
                <a:close/>
              </a:path>
            </a:pathLst>
          </a:custGeom>
          <a:solidFill>
            <a:srgbClr val="FFFFFF"/>
          </a:solidFill>
          <a:ln>
            <a:noFill/>
          </a:ln>
        </p:spPr>
        <p:txBody>
          <a:bodyPr/>
          <a:lstStyle/>
          <a:p>
            <a:endParaRPr lang="en-US"/>
          </a:p>
        </p:txBody>
      </p:sp>
      <p:sp>
        <p:nvSpPr>
          <p:cNvPr id="15" name="Shape 15"/>
          <p:cNvSpPr txBox="1">
            <a:spLocks noGrp="1"/>
          </p:cNvSpPr>
          <p:nvPr>
            <p:ph type="ctrTitle"/>
          </p:nvPr>
        </p:nvSpPr>
        <p:spPr>
          <a:xfrm>
            <a:off x="864400" y="1806334"/>
            <a:ext cx="4696400" cy="3986399"/>
          </a:xfrm>
          <a:prstGeom prst="rect">
            <a:avLst/>
          </a:prstGeom>
        </p:spPr>
        <p:txBody>
          <a:bodyPr lIns="91425" tIns="91425" rIns="91425" bIns="91425" anchor="b" anchorCtr="0"/>
          <a:lstStyle>
            <a:lvl1pPr lvl="0" rtl="0">
              <a:spcBef>
                <a:spcPts val="0"/>
              </a:spcBef>
              <a:buSzPct val="100000"/>
              <a:defRPr sz="4000"/>
            </a:lvl1pPr>
            <a:lvl2pPr lvl="1" rtl="0">
              <a:spcBef>
                <a:spcPts val="0"/>
              </a:spcBef>
              <a:buSzPct val="100000"/>
              <a:defRPr sz="4000"/>
            </a:lvl2pPr>
            <a:lvl3pPr lvl="2" rtl="0">
              <a:spcBef>
                <a:spcPts val="0"/>
              </a:spcBef>
              <a:buSzPct val="100000"/>
              <a:defRPr sz="4000"/>
            </a:lvl3pPr>
            <a:lvl4pPr lvl="3" rtl="0">
              <a:spcBef>
                <a:spcPts val="0"/>
              </a:spcBef>
              <a:buSzPct val="100000"/>
              <a:defRPr sz="4000"/>
            </a:lvl4pPr>
            <a:lvl5pPr lvl="4" rtl="0">
              <a:spcBef>
                <a:spcPts val="0"/>
              </a:spcBef>
              <a:buSzPct val="100000"/>
              <a:defRPr sz="4000"/>
            </a:lvl5pPr>
            <a:lvl6pPr lvl="5" rtl="0">
              <a:spcBef>
                <a:spcPts val="0"/>
              </a:spcBef>
              <a:buSzPct val="100000"/>
              <a:defRPr sz="4000"/>
            </a:lvl6pPr>
            <a:lvl7pPr lvl="6" rtl="0">
              <a:spcBef>
                <a:spcPts val="0"/>
              </a:spcBef>
              <a:buSzPct val="100000"/>
              <a:defRPr sz="4000"/>
            </a:lvl7pPr>
            <a:lvl8pPr lvl="7" rtl="0">
              <a:spcBef>
                <a:spcPts val="0"/>
              </a:spcBef>
              <a:buSzPct val="100000"/>
              <a:defRPr sz="4000"/>
            </a:lvl8pPr>
            <a:lvl9pPr lvl="8" rtl="0">
              <a:spcBef>
                <a:spcPts val="0"/>
              </a:spcBef>
              <a:buSzPct val="100000"/>
              <a:defRPr sz="4000"/>
            </a:lvl9pPr>
          </a:lstStyle>
          <a:p>
            <a:endParaRPr/>
          </a:p>
        </p:txBody>
      </p:sp>
      <p:sp>
        <p:nvSpPr>
          <p:cNvPr id="16" name="Shape 16"/>
          <p:cNvSpPr txBox="1">
            <a:spLocks noGrp="1"/>
          </p:cNvSpPr>
          <p:nvPr>
            <p:ph type="subTitle" idx="1"/>
          </p:nvPr>
        </p:nvSpPr>
        <p:spPr>
          <a:xfrm>
            <a:off x="8966601" y="4354267"/>
            <a:ext cx="2541599" cy="1375599"/>
          </a:xfrm>
          <a:prstGeom prst="rect">
            <a:avLst/>
          </a:prstGeom>
        </p:spPr>
        <p:txBody>
          <a:bodyPr lIns="91425" tIns="91425" rIns="91425" bIns="91425" anchor="b" anchorCtr="0"/>
          <a:lstStyle>
            <a:lvl1pPr lvl="0" algn="r" rtl="0">
              <a:spcBef>
                <a:spcPts val="0"/>
              </a:spcBef>
              <a:buClr>
                <a:srgbClr val="FFFFFF"/>
              </a:buClr>
              <a:buSzPct val="100000"/>
              <a:buNone/>
              <a:defRPr sz="2400">
                <a:solidFill>
                  <a:srgbClr val="FFFFFF"/>
                </a:solidFill>
              </a:defRPr>
            </a:lvl1pPr>
            <a:lvl2pPr lvl="1" algn="r" rtl="0">
              <a:spcBef>
                <a:spcPts val="0"/>
              </a:spcBef>
              <a:buClr>
                <a:srgbClr val="FFFFFF"/>
              </a:buClr>
              <a:buSzPct val="100000"/>
              <a:buNone/>
              <a:defRPr sz="2400">
                <a:solidFill>
                  <a:srgbClr val="FFFFFF"/>
                </a:solidFill>
              </a:defRPr>
            </a:lvl2pPr>
            <a:lvl3pPr lvl="2" algn="r" rtl="0">
              <a:spcBef>
                <a:spcPts val="0"/>
              </a:spcBef>
              <a:buClr>
                <a:srgbClr val="FFFFFF"/>
              </a:buClr>
              <a:buSzPct val="100000"/>
              <a:buNone/>
              <a:defRPr sz="2400">
                <a:solidFill>
                  <a:srgbClr val="FFFFFF"/>
                </a:solidFill>
              </a:defRPr>
            </a:lvl3pPr>
            <a:lvl4pPr lvl="3" algn="r" rtl="0">
              <a:spcBef>
                <a:spcPts val="0"/>
              </a:spcBef>
              <a:buClr>
                <a:srgbClr val="FFFFFF"/>
              </a:buClr>
              <a:buSzPct val="100000"/>
              <a:buNone/>
              <a:defRPr sz="2400">
                <a:solidFill>
                  <a:srgbClr val="FFFFFF"/>
                </a:solidFill>
              </a:defRPr>
            </a:lvl4pPr>
            <a:lvl5pPr lvl="4" algn="r" rtl="0">
              <a:spcBef>
                <a:spcPts val="0"/>
              </a:spcBef>
              <a:buClr>
                <a:srgbClr val="FFFFFF"/>
              </a:buClr>
              <a:buSzPct val="100000"/>
              <a:buNone/>
              <a:defRPr sz="2400">
                <a:solidFill>
                  <a:srgbClr val="FFFFFF"/>
                </a:solidFill>
              </a:defRPr>
            </a:lvl5pPr>
            <a:lvl6pPr lvl="5" algn="r" rtl="0">
              <a:spcBef>
                <a:spcPts val="0"/>
              </a:spcBef>
              <a:buClr>
                <a:srgbClr val="FFFFFF"/>
              </a:buClr>
              <a:buSzPct val="100000"/>
              <a:buNone/>
              <a:defRPr sz="2400">
                <a:solidFill>
                  <a:srgbClr val="FFFFFF"/>
                </a:solidFill>
              </a:defRPr>
            </a:lvl6pPr>
            <a:lvl7pPr lvl="6" algn="r" rtl="0">
              <a:spcBef>
                <a:spcPts val="0"/>
              </a:spcBef>
              <a:buClr>
                <a:srgbClr val="FFFFFF"/>
              </a:buClr>
              <a:buSzPct val="100000"/>
              <a:buNone/>
              <a:defRPr sz="2400">
                <a:solidFill>
                  <a:srgbClr val="FFFFFF"/>
                </a:solidFill>
              </a:defRPr>
            </a:lvl7pPr>
            <a:lvl8pPr lvl="7" algn="r" rtl="0">
              <a:spcBef>
                <a:spcPts val="0"/>
              </a:spcBef>
              <a:buClr>
                <a:srgbClr val="FFFFFF"/>
              </a:buClr>
              <a:buSzPct val="100000"/>
              <a:buNone/>
              <a:defRPr sz="2400">
                <a:solidFill>
                  <a:srgbClr val="FFFFFF"/>
                </a:solidFill>
              </a:defRPr>
            </a:lvl8pPr>
            <a:lvl9pPr lvl="8" algn="r" rtl="0">
              <a:spcBef>
                <a:spcPts val="0"/>
              </a:spcBef>
              <a:buClr>
                <a:srgbClr val="FFFFFF"/>
              </a:buClr>
              <a:buSzPct val="100000"/>
              <a:buNone/>
              <a:defRPr sz="2400">
                <a:solidFill>
                  <a:srgbClr val="FFFFFF"/>
                </a:solidFill>
              </a:defRPr>
            </a:lvl9pPr>
          </a:lstStyle>
          <a:p>
            <a:endParaRPr/>
          </a:p>
        </p:txBody>
      </p:sp>
    </p:spTree>
    <p:extLst>
      <p:ext uri="{BB962C8B-B14F-4D97-AF65-F5344CB8AC3E}">
        <p14:creationId xmlns:p14="http://schemas.microsoft.com/office/powerpoint/2010/main" val="362601439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cSld name="Title + 1 column + image">
    <p:spTree>
      <p:nvGrpSpPr>
        <p:cNvPr id="1" name="Shape 17"/>
        <p:cNvGrpSpPr/>
        <p:nvPr/>
      </p:nvGrpSpPr>
      <p:grpSpPr>
        <a:xfrm>
          <a:off x="0" y="0"/>
          <a:ext cx="0" cy="0"/>
          <a:chOff x="0" y="0"/>
          <a:chExt cx="0" cy="0"/>
        </a:xfrm>
      </p:grpSpPr>
      <p:sp>
        <p:nvSpPr>
          <p:cNvPr id="18" name="Shape 18"/>
          <p:cNvSpPr/>
          <p:nvPr/>
        </p:nvSpPr>
        <p:spPr>
          <a:xfrm>
            <a:off x="291901" y="-12899"/>
            <a:ext cx="7035833" cy="6889433"/>
          </a:xfrm>
          <a:custGeom>
            <a:avLst/>
            <a:gdLst/>
            <a:ahLst/>
            <a:cxnLst/>
            <a:rect l="0" t="0" r="0" b="0"/>
            <a:pathLst>
              <a:path w="211075" h="206683" extrusionOk="0">
                <a:moveTo>
                  <a:pt x="387" y="0"/>
                </a:moveTo>
                <a:lnTo>
                  <a:pt x="0" y="206683"/>
                </a:lnTo>
                <a:lnTo>
                  <a:pt x="211075" y="206545"/>
                </a:lnTo>
                <a:lnTo>
                  <a:pt x="155812" y="301"/>
                </a:lnTo>
                <a:close/>
              </a:path>
            </a:pathLst>
          </a:custGeom>
          <a:solidFill>
            <a:srgbClr val="000000">
              <a:alpha val="7310"/>
            </a:srgbClr>
          </a:solidFill>
          <a:ln>
            <a:noFill/>
          </a:ln>
        </p:spPr>
      </p:sp>
      <p:sp>
        <p:nvSpPr>
          <p:cNvPr id="19" name="Shape 19"/>
          <p:cNvSpPr/>
          <p:nvPr/>
        </p:nvSpPr>
        <p:spPr>
          <a:xfrm>
            <a:off x="-12899" y="-12899"/>
            <a:ext cx="7035833" cy="6889433"/>
          </a:xfrm>
          <a:custGeom>
            <a:avLst/>
            <a:gdLst/>
            <a:ahLst/>
            <a:cxnLst/>
            <a:rect l="0" t="0" r="0" b="0"/>
            <a:pathLst>
              <a:path w="211075" h="206683" extrusionOk="0">
                <a:moveTo>
                  <a:pt x="387" y="0"/>
                </a:moveTo>
                <a:lnTo>
                  <a:pt x="0" y="206683"/>
                </a:lnTo>
                <a:lnTo>
                  <a:pt x="211075" y="206545"/>
                </a:lnTo>
                <a:lnTo>
                  <a:pt x="155812" y="301"/>
                </a:lnTo>
                <a:close/>
              </a:path>
            </a:pathLst>
          </a:custGeom>
          <a:solidFill>
            <a:srgbClr val="FFFFFF"/>
          </a:solidFill>
          <a:ln>
            <a:noFill/>
          </a:ln>
        </p:spPr>
      </p:sp>
      <p:sp>
        <p:nvSpPr>
          <p:cNvPr id="20" name="Shape 20"/>
          <p:cNvSpPr txBox="1">
            <a:spLocks noGrp="1"/>
          </p:cNvSpPr>
          <p:nvPr>
            <p:ph type="title"/>
          </p:nvPr>
        </p:nvSpPr>
        <p:spPr>
          <a:xfrm>
            <a:off x="1117746" y="2410534"/>
            <a:ext cx="4197599" cy="647599"/>
          </a:xfrm>
          <a:prstGeom prst="rect">
            <a:avLst/>
          </a:prstGeom>
        </p:spPr>
        <p:txBody>
          <a:bodyPr lIns="91425" tIns="91425" rIns="91425" bIns="91425" anchor="b" anchorCtr="0"/>
          <a:lstStyle>
            <a:lvl1pPr lvl="0" rtl="0">
              <a:spcBef>
                <a:spcPts val="0"/>
              </a:spcBef>
              <a:defRPr/>
            </a:lvl1pPr>
            <a:lvl2pPr lvl="1" rtl="0">
              <a:spcBef>
                <a:spcPts val="0"/>
              </a:spcBef>
              <a:defRPr/>
            </a:lvl2pPr>
            <a:lvl3pPr lvl="2" rtl="0">
              <a:spcBef>
                <a:spcPts val="0"/>
              </a:spcBef>
              <a:defRPr/>
            </a:lvl3pPr>
            <a:lvl4pPr lvl="3" rtl="0">
              <a:spcBef>
                <a:spcPts val="0"/>
              </a:spcBef>
              <a:defRPr/>
            </a:lvl4pPr>
            <a:lvl5pPr lvl="4" rtl="0">
              <a:spcBef>
                <a:spcPts val="0"/>
              </a:spcBef>
              <a:defRPr/>
            </a:lvl5pPr>
            <a:lvl6pPr lvl="5" rtl="0">
              <a:spcBef>
                <a:spcPts val="0"/>
              </a:spcBef>
              <a:defRPr/>
            </a:lvl6pPr>
            <a:lvl7pPr lvl="6" rtl="0">
              <a:spcBef>
                <a:spcPts val="0"/>
              </a:spcBef>
              <a:defRPr/>
            </a:lvl7pPr>
            <a:lvl8pPr lvl="7" rtl="0">
              <a:spcBef>
                <a:spcPts val="0"/>
              </a:spcBef>
              <a:defRPr/>
            </a:lvl8pPr>
            <a:lvl9pPr lvl="8" rtl="0">
              <a:spcBef>
                <a:spcPts val="0"/>
              </a:spcBef>
              <a:defRPr/>
            </a:lvl9pPr>
          </a:lstStyle>
          <a:p>
            <a:endParaRPr/>
          </a:p>
        </p:txBody>
      </p:sp>
      <p:sp>
        <p:nvSpPr>
          <p:cNvPr id="21" name="Shape 21"/>
          <p:cNvSpPr txBox="1">
            <a:spLocks noGrp="1"/>
          </p:cNvSpPr>
          <p:nvPr>
            <p:ph type="body" idx="1"/>
          </p:nvPr>
        </p:nvSpPr>
        <p:spPr>
          <a:xfrm>
            <a:off x="1117667" y="3225800"/>
            <a:ext cx="4197599" cy="3007600"/>
          </a:xfrm>
          <a:prstGeom prst="rect">
            <a:avLst/>
          </a:prstGeom>
        </p:spPr>
        <p:txBody>
          <a:bodyPr lIns="91425" tIns="91425" rIns="91425" bIns="91425" anchor="t" anchorCtr="0"/>
          <a:lstStyle>
            <a:lvl1pPr lvl="0" rtl="0">
              <a:spcBef>
                <a:spcPts val="0"/>
              </a:spcBef>
              <a:defRPr/>
            </a:lvl1pPr>
            <a:lvl2pPr lvl="1" rtl="0">
              <a:spcBef>
                <a:spcPts val="0"/>
              </a:spcBef>
              <a:defRPr/>
            </a:lvl2pPr>
            <a:lvl3pPr lvl="2" rtl="0">
              <a:spcBef>
                <a:spcPts val="0"/>
              </a:spcBef>
              <a:defRPr/>
            </a:lvl3pPr>
            <a:lvl4pPr lvl="3" rtl="0">
              <a:spcBef>
                <a:spcPts val="0"/>
              </a:spcBef>
              <a:defRPr/>
            </a:lvl4pPr>
            <a:lvl5pPr lvl="4" rtl="0">
              <a:spcBef>
                <a:spcPts val="0"/>
              </a:spcBef>
              <a:defRPr/>
            </a:lvl5pPr>
            <a:lvl6pPr lvl="5" rtl="0">
              <a:spcBef>
                <a:spcPts val="0"/>
              </a:spcBef>
              <a:defRPr/>
            </a:lvl6pPr>
            <a:lvl7pPr lvl="6" rtl="0">
              <a:spcBef>
                <a:spcPts val="0"/>
              </a:spcBef>
              <a:defRPr/>
            </a:lvl7pPr>
            <a:lvl8pPr lvl="7" rtl="0">
              <a:spcBef>
                <a:spcPts val="0"/>
              </a:spcBef>
              <a:defRPr/>
            </a:lvl8pPr>
            <a:lvl9pPr lvl="8" rtl="0">
              <a:spcBef>
                <a:spcPts val="0"/>
              </a:spcBef>
              <a:defRPr/>
            </a:lvl9pPr>
          </a:lstStyle>
          <a:p>
            <a:endParaRPr/>
          </a:p>
        </p:txBody>
      </p:sp>
    </p:spTree>
    <p:extLst>
      <p:ext uri="{BB962C8B-B14F-4D97-AF65-F5344CB8AC3E}">
        <p14:creationId xmlns:p14="http://schemas.microsoft.com/office/powerpoint/2010/main" val="96767135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cSld name="Title + big image">
    <p:spTree>
      <p:nvGrpSpPr>
        <p:cNvPr id="1" name="Shape 22"/>
        <p:cNvGrpSpPr/>
        <p:nvPr/>
      </p:nvGrpSpPr>
      <p:grpSpPr>
        <a:xfrm>
          <a:off x="0" y="0"/>
          <a:ext cx="0" cy="0"/>
          <a:chOff x="0" y="0"/>
          <a:chExt cx="0" cy="0"/>
        </a:xfrm>
      </p:grpSpPr>
      <p:sp>
        <p:nvSpPr>
          <p:cNvPr id="23" name="Shape 23"/>
          <p:cNvSpPr/>
          <p:nvPr/>
        </p:nvSpPr>
        <p:spPr>
          <a:xfrm>
            <a:off x="279000" y="-12899"/>
            <a:ext cx="4102333" cy="6889433"/>
          </a:xfrm>
          <a:custGeom>
            <a:avLst/>
            <a:gdLst/>
            <a:ahLst/>
            <a:cxnLst/>
            <a:rect l="0" t="0" r="0" b="0"/>
            <a:pathLst>
              <a:path w="123070" h="206683" extrusionOk="0">
                <a:moveTo>
                  <a:pt x="0" y="0"/>
                </a:moveTo>
                <a:lnTo>
                  <a:pt x="0" y="206683"/>
                </a:lnTo>
                <a:lnTo>
                  <a:pt x="123070" y="206545"/>
                </a:lnTo>
                <a:lnTo>
                  <a:pt x="67807" y="301"/>
                </a:lnTo>
                <a:close/>
              </a:path>
            </a:pathLst>
          </a:custGeom>
          <a:solidFill>
            <a:srgbClr val="000000">
              <a:alpha val="7310"/>
            </a:srgbClr>
          </a:solidFill>
          <a:ln>
            <a:noFill/>
          </a:ln>
        </p:spPr>
      </p:sp>
      <p:sp>
        <p:nvSpPr>
          <p:cNvPr id="24" name="Shape 24"/>
          <p:cNvSpPr/>
          <p:nvPr/>
        </p:nvSpPr>
        <p:spPr>
          <a:xfrm>
            <a:off x="-25800" y="-12899"/>
            <a:ext cx="4102333" cy="6889433"/>
          </a:xfrm>
          <a:custGeom>
            <a:avLst/>
            <a:gdLst/>
            <a:ahLst/>
            <a:cxnLst/>
            <a:rect l="0" t="0" r="0" b="0"/>
            <a:pathLst>
              <a:path w="123070" h="206683" extrusionOk="0">
                <a:moveTo>
                  <a:pt x="0" y="0"/>
                </a:moveTo>
                <a:lnTo>
                  <a:pt x="0" y="206683"/>
                </a:lnTo>
                <a:lnTo>
                  <a:pt x="123070" y="206545"/>
                </a:lnTo>
                <a:lnTo>
                  <a:pt x="67807" y="301"/>
                </a:lnTo>
                <a:close/>
              </a:path>
            </a:pathLst>
          </a:custGeom>
          <a:solidFill>
            <a:srgbClr val="FFFFFF"/>
          </a:solidFill>
          <a:ln>
            <a:noFill/>
          </a:ln>
        </p:spPr>
      </p:sp>
      <p:sp>
        <p:nvSpPr>
          <p:cNvPr id="25" name="Shape 25"/>
          <p:cNvSpPr txBox="1">
            <a:spLocks noGrp="1"/>
          </p:cNvSpPr>
          <p:nvPr>
            <p:ph type="title"/>
          </p:nvPr>
        </p:nvSpPr>
        <p:spPr>
          <a:xfrm>
            <a:off x="812939" y="5489167"/>
            <a:ext cx="2146399" cy="647599"/>
          </a:xfrm>
          <a:prstGeom prst="rect">
            <a:avLst/>
          </a:prstGeom>
        </p:spPr>
        <p:txBody>
          <a:bodyPr lIns="91425" tIns="91425" rIns="91425" bIns="91425" anchor="b" anchorCtr="0"/>
          <a:lstStyle>
            <a:lvl1pPr lvl="0" rtl="0">
              <a:spcBef>
                <a:spcPts val="0"/>
              </a:spcBef>
              <a:defRPr/>
            </a:lvl1pPr>
            <a:lvl2pPr lvl="1" rtl="0">
              <a:spcBef>
                <a:spcPts val="0"/>
              </a:spcBef>
              <a:defRPr/>
            </a:lvl2pPr>
            <a:lvl3pPr lvl="2" rtl="0">
              <a:spcBef>
                <a:spcPts val="0"/>
              </a:spcBef>
              <a:defRPr/>
            </a:lvl3pPr>
            <a:lvl4pPr lvl="3" rtl="0">
              <a:spcBef>
                <a:spcPts val="0"/>
              </a:spcBef>
              <a:defRPr/>
            </a:lvl4pPr>
            <a:lvl5pPr lvl="4" rtl="0">
              <a:spcBef>
                <a:spcPts val="0"/>
              </a:spcBef>
              <a:defRPr/>
            </a:lvl5pPr>
            <a:lvl6pPr lvl="5" rtl="0">
              <a:spcBef>
                <a:spcPts val="0"/>
              </a:spcBef>
              <a:defRPr/>
            </a:lvl6pPr>
            <a:lvl7pPr lvl="6" rtl="0">
              <a:spcBef>
                <a:spcPts val="0"/>
              </a:spcBef>
              <a:defRPr/>
            </a:lvl7pPr>
            <a:lvl8pPr lvl="7" rtl="0">
              <a:spcBef>
                <a:spcPts val="0"/>
              </a:spcBef>
              <a:defRPr/>
            </a:lvl8pPr>
            <a:lvl9pPr lvl="8" rtl="0">
              <a:spcBef>
                <a:spcPts val="0"/>
              </a:spcBef>
              <a:defRPr/>
            </a:lvl9pPr>
          </a:lstStyle>
          <a:p>
            <a:endParaRPr/>
          </a:p>
        </p:txBody>
      </p:sp>
    </p:spTree>
    <p:extLst>
      <p:ext uri="{BB962C8B-B14F-4D97-AF65-F5344CB8AC3E}">
        <p14:creationId xmlns:p14="http://schemas.microsoft.com/office/powerpoint/2010/main" val="307414395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cSld name="Quote">
    <p:spTree>
      <p:nvGrpSpPr>
        <p:cNvPr id="1" name="Shape 26"/>
        <p:cNvGrpSpPr/>
        <p:nvPr/>
      </p:nvGrpSpPr>
      <p:grpSpPr>
        <a:xfrm>
          <a:off x="0" y="0"/>
          <a:ext cx="0" cy="0"/>
          <a:chOff x="0" y="0"/>
          <a:chExt cx="0" cy="0"/>
        </a:xfrm>
      </p:grpSpPr>
      <p:sp>
        <p:nvSpPr>
          <p:cNvPr id="27" name="Shape 27"/>
          <p:cNvSpPr/>
          <p:nvPr/>
        </p:nvSpPr>
        <p:spPr>
          <a:xfrm>
            <a:off x="304800" y="-13916"/>
            <a:ext cx="10972419" cy="6885848"/>
          </a:xfrm>
          <a:custGeom>
            <a:avLst/>
            <a:gdLst/>
            <a:ahLst/>
            <a:cxnLst/>
            <a:rect l="0" t="0" r="0" b="0"/>
            <a:pathLst>
              <a:path w="328450" h="206122" extrusionOk="0">
                <a:moveTo>
                  <a:pt x="0" y="0"/>
                </a:moveTo>
                <a:lnTo>
                  <a:pt x="0" y="206122"/>
                </a:lnTo>
                <a:lnTo>
                  <a:pt x="328450" y="206122"/>
                </a:lnTo>
                <a:lnTo>
                  <a:pt x="273309" y="331"/>
                </a:lnTo>
                <a:close/>
              </a:path>
            </a:pathLst>
          </a:custGeom>
          <a:solidFill>
            <a:srgbClr val="000000">
              <a:alpha val="7310"/>
            </a:srgbClr>
          </a:solidFill>
          <a:ln>
            <a:noFill/>
          </a:ln>
        </p:spPr>
      </p:sp>
      <p:sp>
        <p:nvSpPr>
          <p:cNvPr id="28" name="Shape 28"/>
          <p:cNvSpPr/>
          <p:nvPr/>
        </p:nvSpPr>
        <p:spPr>
          <a:xfrm>
            <a:off x="0" y="-13916"/>
            <a:ext cx="10972419" cy="6885848"/>
          </a:xfrm>
          <a:custGeom>
            <a:avLst/>
            <a:gdLst/>
            <a:ahLst/>
            <a:cxnLst/>
            <a:rect l="0" t="0" r="0" b="0"/>
            <a:pathLst>
              <a:path w="328450" h="206122" extrusionOk="0">
                <a:moveTo>
                  <a:pt x="0" y="0"/>
                </a:moveTo>
                <a:lnTo>
                  <a:pt x="0" y="206122"/>
                </a:lnTo>
                <a:lnTo>
                  <a:pt x="328450" y="206122"/>
                </a:lnTo>
                <a:lnTo>
                  <a:pt x="273309" y="331"/>
                </a:lnTo>
                <a:close/>
              </a:path>
            </a:pathLst>
          </a:custGeom>
          <a:solidFill>
            <a:srgbClr val="FFFFFF"/>
          </a:solidFill>
          <a:ln>
            <a:noFill/>
          </a:ln>
        </p:spPr>
      </p:sp>
      <p:sp>
        <p:nvSpPr>
          <p:cNvPr id="29" name="Shape 29"/>
          <p:cNvSpPr txBox="1"/>
          <p:nvPr/>
        </p:nvSpPr>
        <p:spPr>
          <a:xfrm>
            <a:off x="1066193" y="930233"/>
            <a:ext cx="2609600" cy="871599"/>
          </a:xfrm>
          <a:prstGeom prst="rect">
            <a:avLst/>
          </a:prstGeom>
          <a:noFill/>
          <a:ln>
            <a:noFill/>
          </a:ln>
        </p:spPr>
        <p:txBody>
          <a:bodyPr lIns="121900" tIns="121900" rIns="121900" bIns="121900" anchor="t" anchorCtr="0">
            <a:noAutofit/>
          </a:bodyPr>
          <a:lstStyle/>
          <a:p>
            <a:pPr lvl="0">
              <a:spcBef>
                <a:spcPts val="0"/>
              </a:spcBef>
              <a:buNone/>
            </a:pPr>
            <a:r>
              <a:rPr lang="en" sz="16000">
                <a:solidFill>
                  <a:srgbClr val="CCCCCC"/>
                </a:solidFill>
                <a:latin typeface="Montserrat"/>
                <a:ea typeface="Montserrat"/>
                <a:cs typeface="Montserrat"/>
                <a:sym typeface="Montserrat"/>
              </a:rPr>
              <a:t>“</a:t>
            </a:r>
          </a:p>
        </p:txBody>
      </p:sp>
      <p:sp>
        <p:nvSpPr>
          <p:cNvPr id="30" name="Shape 30"/>
          <p:cNvSpPr txBox="1">
            <a:spLocks noGrp="1"/>
          </p:cNvSpPr>
          <p:nvPr>
            <p:ph type="body" idx="1"/>
          </p:nvPr>
        </p:nvSpPr>
        <p:spPr>
          <a:xfrm>
            <a:off x="1117667" y="2209800"/>
            <a:ext cx="7098800" cy="3007600"/>
          </a:xfrm>
          <a:prstGeom prst="rect">
            <a:avLst/>
          </a:prstGeom>
        </p:spPr>
        <p:txBody>
          <a:bodyPr lIns="91425" tIns="91425" rIns="91425" bIns="91425" anchor="t" anchorCtr="0"/>
          <a:lstStyle>
            <a:lvl1pPr lvl="0" rtl="0">
              <a:spcBef>
                <a:spcPts val="0"/>
              </a:spcBef>
              <a:buSzPct val="100000"/>
              <a:buFont typeface="Montserrat"/>
              <a:defRPr sz="3200">
                <a:latin typeface="Montserrat"/>
                <a:ea typeface="Montserrat"/>
                <a:cs typeface="Montserrat"/>
                <a:sym typeface="Montserrat"/>
              </a:defRPr>
            </a:lvl1pPr>
            <a:lvl2pPr lvl="1" rtl="0">
              <a:spcBef>
                <a:spcPts val="0"/>
              </a:spcBef>
              <a:buSzPct val="100000"/>
              <a:buFont typeface="Montserrat"/>
              <a:defRPr sz="3200">
                <a:latin typeface="Montserrat"/>
                <a:ea typeface="Montserrat"/>
                <a:cs typeface="Montserrat"/>
                <a:sym typeface="Montserrat"/>
              </a:defRPr>
            </a:lvl2pPr>
            <a:lvl3pPr lvl="2" rtl="0">
              <a:spcBef>
                <a:spcPts val="0"/>
              </a:spcBef>
              <a:buSzPct val="100000"/>
              <a:buFont typeface="Montserrat"/>
              <a:defRPr sz="3200">
                <a:latin typeface="Montserrat"/>
                <a:ea typeface="Montserrat"/>
                <a:cs typeface="Montserrat"/>
                <a:sym typeface="Montserrat"/>
              </a:defRPr>
            </a:lvl3pPr>
            <a:lvl4pPr lvl="3" rtl="0">
              <a:spcBef>
                <a:spcPts val="0"/>
              </a:spcBef>
              <a:buSzPct val="100000"/>
              <a:buFont typeface="Montserrat"/>
              <a:defRPr sz="3200">
                <a:latin typeface="Montserrat"/>
                <a:ea typeface="Montserrat"/>
                <a:cs typeface="Montserrat"/>
                <a:sym typeface="Montserrat"/>
              </a:defRPr>
            </a:lvl4pPr>
            <a:lvl5pPr lvl="4" rtl="0">
              <a:spcBef>
                <a:spcPts val="0"/>
              </a:spcBef>
              <a:buSzPct val="100000"/>
              <a:buFont typeface="Montserrat"/>
              <a:defRPr sz="3200">
                <a:latin typeface="Montserrat"/>
                <a:ea typeface="Montserrat"/>
                <a:cs typeface="Montserrat"/>
                <a:sym typeface="Montserrat"/>
              </a:defRPr>
            </a:lvl5pPr>
            <a:lvl6pPr lvl="5" rtl="0">
              <a:spcBef>
                <a:spcPts val="0"/>
              </a:spcBef>
              <a:buSzPct val="100000"/>
              <a:buFont typeface="Montserrat"/>
              <a:defRPr sz="3200">
                <a:latin typeface="Montserrat"/>
                <a:ea typeface="Montserrat"/>
                <a:cs typeface="Montserrat"/>
                <a:sym typeface="Montserrat"/>
              </a:defRPr>
            </a:lvl6pPr>
            <a:lvl7pPr lvl="6" rtl="0">
              <a:spcBef>
                <a:spcPts val="0"/>
              </a:spcBef>
              <a:buSzPct val="100000"/>
              <a:buFont typeface="Montserrat"/>
              <a:defRPr sz="3200">
                <a:latin typeface="Montserrat"/>
                <a:ea typeface="Montserrat"/>
                <a:cs typeface="Montserrat"/>
                <a:sym typeface="Montserrat"/>
              </a:defRPr>
            </a:lvl7pPr>
            <a:lvl8pPr lvl="7" rtl="0">
              <a:spcBef>
                <a:spcPts val="0"/>
              </a:spcBef>
              <a:buSzPct val="100000"/>
              <a:buFont typeface="Montserrat"/>
              <a:defRPr sz="3200">
                <a:latin typeface="Montserrat"/>
                <a:ea typeface="Montserrat"/>
                <a:cs typeface="Montserrat"/>
                <a:sym typeface="Montserrat"/>
              </a:defRPr>
            </a:lvl8pPr>
            <a:lvl9pPr lvl="8" rtl="0">
              <a:spcBef>
                <a:spcPts val="0"/>
              </a:spcBef>
              <a:buSzPct val="100000"/>
              <a:buFont typeface="Montserrat"/>
              <a:defRPr sz="3200">
                <a:latin typeface="Montserrat"/>
                <a:ea typeface="Montserrat"/>
                <a:cs typeface="Montserrat"/>
                <a:sym typeface="Montserrat"/>
              </a:defRPr>
            </a:lvl9pPr>
          </a:lstStyle>
          <a:p>
            <a:endParaRPr/>
          </a:p>
        </p:txBody>
      </p:sp>
    </p:spTree>
    <p:extLst>
      <p:ext uri="{BB962C8B-B14F-4D97-AF65-F5344CB8AC3E}">
        <p14:creationId xmlns:p14="http://schemas.microsoft.com/office/powerpoint/2010/main" val="366185003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x">
  <p:cSld name="Title + 1 column">
    <p:spTree>
      <p:nvGrpSpPr>
        <p:cNvPr id="1" name="Shape 31"/>
        <p:cNvGrpSpPr/>
        <p:nvPr/>
      </p:nvGrpSpPr>
      <p:grpSpPr>
        <a:xfrm>
          <a:off x="0" y="0"/>
          <a:ext cx="0" cy="0"/>
          <a:chOff x="0" y="0"/>
          <a:chExt cx="0" cy="0"/>
        </a:xfrm>
      </p:grpSpPr>
      <p:sp>
        <p:nvSpPr>
          <p:cNvPr id="32" name="Shape 32"/>
          <p:cNvSpPr/>
          <p:nvPr/>
        </p:nvSpPr>
        <p:spPr>
          <a:xfrm>
            <a:off x="304800" y="-13916"/>
            <a:ext cx="10972419" cy="6885848"/>
          </a:xfrm>
          <a:custGeom>
            <a:avLst/>
            <a:gdLst/>
            <a:ahLst/>
            <a:cxnLst/>
            <a:rect l="0" t="0" r="0" b="0"/>
            <a:pathLst>
              <a:path w="328450" h="206122" extrusionOk="0">
                <a:moveTo>
                  <a:pt x="0" y="0"/>
                </a:moveTo>
                <a:lnTo>
                  <a:pt x="0" y="206122"/>
                </a:lnTo>
                <a:lnTo>
                  <a:pt x="328450" y="206122"/>
                </a:lnTo>
                <a:lnTo>
                  <a:pt x="273309" y="331"/>
                </a:lnTo>
                <a:close/>
              </a:path>
            </a:pathLst>
          </a:custGeom>
          <a:solidFill>
            <a:srgbClr val="000000">
              <a:alpha val="7310"/>
            </a:srgbClr>
          </a:solidFill>
          <a:ln>
            <a:noFill/>
          </a:ln>
        </p:spPr>
      </p:sp>
      <p:sp>
        <p:nvSpPr>
          <p:cNvPr id="33" name="Shape 33"/>
          <p:cNvSpPr/>
          <p:nvPr/>
        </p:nvSpPr>
        <p:spPr>
          <a:xfrm>
            <a:off x="0" y="-13916"/>
            <a:ext cx="10972419" cy="6885848"/>
          </a:xfrm>
          <a:custGeom>
            <a:avLst/>
            <a:gdLst/>
            <a:ahLst/>
            <a:cxnLst/>
            <a:rect l="0" t="0" r="0" b="0"/>
            <a:pathLst>
              <a:path w="328450" h="206122" extrusionOk="0">
                <a:moveTo>
                  <a:pt x="0" y="0"/>
                </a:moveTo>
                <a:lnTo>
                  <a:pt x="0" y="206122"/>
                </a:lnTo>
                <a:lnTo>
                  <a:pt x="328450" y="206122"/>
                </a:lnTo>
                <a:lnTo>
                  <a:pt x="273309" y="331"/>
                </a:lnTo>
                <a:close/>
              </a:path>
            </a:pathLst>
          </a:custGeom>
          <a:solidFill>
            <a:srgbClr val="FFFFFF"/>
          </a:solidFill>
          <a:ln>
            <a:noFill/>
          </a:ln>
        </p:spPr>
      </p:sp>
      <p:sp>
        <p:nvSpPr>
          <p:cNvPr id="34" name="Shape 34"/>
          <p:cNvSpPr txBox="1">
            <a:spLocks noGrp="1"/>
          </p:cNvSpPr>
          <p:nvPr>
            <p:ph type="title"/>
          </p:nvPr>
        </p:nvSpPr>
        <p:spPr>
          <a:xfrm>
            <a:off x="1117800" y="1191334"/>
            <a:ext cx="7098800" cy="647599"/>
          </a:xfrm>
          <a:prstGeom prst="rect">
            <a:avLst/>
          </a:prstGeom>
        </p:spPr>
        <p:txBody>
          <a:bodyPr lIns="91425" tIns="91425" rIns="91425" bIns="91425" anchor="b" anchorCtr="0"/>
          <a:lstStyle>
            <a:lvl1pPr lvl="0">
              <a:spcBef>
                <a:spcPts val="0"/>
              </a:spcBef>
              <a:defRPr/>
            </a:lvl1pPr>
            <a:lvl2pPr lvl="1">
              <a:spcBef>
                <a:spcPts val="0"/>
              </a:spcBef>
              <a:defRPr/>
            </a:lvl2pPr>
            <a:lvl3pPr lvl="2">
              <a:spcBef>
                <a:spcPts val="0"/>
              </a:spcBef>
              <a:defRPr/>
            </a:lvl3pPr>
            <a:lvl4pPr lvl="3">
              <a:spcBef>
                <a:spcPts val="0"/>
              </a:spcBef>
              <a:defRPr/>
            </a:lvl4pPr>
            <a:lvl5pPr lvl="4">
              <a:spcBef>
                <a:spcPts val="0"/>
              </a:spcBef>
              <a:defRPr/>
            </a:lvl5pPr>
            <a:lvl6pPr lvl="5">
              <a:spcBef>
                <a:spcPts val="0"/>
              </a:spcBef>
              <a:defRPr/>
            </a:lvl6pPr>
            <a:lvl7pPr lvl="6">
              <a:spcBef>
                <a:spcPts val="0"/>
              </a:spcBef>
              <a:defRPr/>
            </a:lvl7pPr>
            <a:lvl8pPr lvl="7">
              <a:spcBef>
                <a:spcPts val="0"/>
              </a:spcBef>
              <a:defRPr/>
            </a:lvl8pPr>
            <a:lvl9pPr lvl="8">
              <a:spcBef>
                <a:spcPts val="0"/>
              </a:spcBef>
              <a:defRPr/>
            </a:lvl9pPr>
          </a:lstStyle>
          <a:p>
            <a:endParaRPr/>
          </a:p>
        </p:txBody>
      </p:sp>
      <p:sp>
        <p:nvSpPr>
          <p:cNvPr id="35" name="Shape 35"/>
          <p:cNvSpPr txBox="1">
            <a:spLocks noGrp="1"/>
          </p:cNvSpPr>
          <p:nvPr>
            <p:ph type="body" idx="1"/>
          </p:nvPr>
        </p:nvSpPr>
        <p:spPr>
          <a:xfrm>
            <a:off x="1117667" y="2006600"/>
            <a:ext cx="7098800" cy="3007600"/>
          </a:xfrm>
          <a:prstGeom prst="rect">
            <a:avLst/>
          </a:prstGeom>
        </p:spPr>
        <p:txBody>
          <a:bodyPr lIns="91425" tIns="91425" rIns="91425" bIns="91425" anchor="t" anchorCtr="0"/>
          <a:lstStyle>
            <a:lvl1pPr lvl="0">
              <a:spcBef>
                <a:spcPts val="0"/>
              </a:spcBef>
              <a:defRPr/>
            </a:lvl1pPr>
            <a:lvl2pPr lvl="1">
              <a:spcBef>
                <a:spcPts val="0"/>
              </a:spcBef>
              <a:defRPr/>
            </a:lvl2pPr>
            <a:lvl3pPr lvl="2">
              <a:spcBef>
                <a:spcPts val="0"/>
              </a:spcBef>
              <a:defRPr/>
            </a:lvl3pPr>
            <a:lvl4pPr lvl="3">
              <a:spcBef>
                <a:spcPts val="0"/>
              </a:spcBef>
              <a:defRPr/>
            </a:lvl4pPr>
            <a:lvl5pPr lvl="4">
              <a:spcBef>
                <a:spcPts val="0"/>
              </a:spcBef>
              <a:defRPr/>
            </a:lvl5pPr>
            <a:lvl6pPr lvl="5">
              <a:spcBef>
                <a:spcPts val="0"/>
              </a:spcBef>
              <a:defRPr/>
            </a:lvl6pPr>
            <a:lvl7pPr lvl="6">
              <a:spcBef>
                <a:spcPts val="0"/>
              </a:spcBef>
              <a:defRPr/>
            </a:lvl7pPr>
            <a:lvl8pPr lvl="7">
              <a:spcBef>
                <a:spcPts val="0"/>
              </a:spcBef>
              <a:defRPr/>
            </a:lvl8pPr>
            <a:lvl9pPr lvl="8">
              <a:spcBef>
                <a:spcPts val="0"/>
              </a:spcBef>
              <a:defRPr/>
            </a:lvl9pPr>
          </a:lstStyle>
          <a:p>
            <a:endParaRPr/>
          </a:p>
        </p:txBody>
      </p:sp>
    </p:spTree>
    <p:extLst>
      <p:ext uri="{BB962C8B-B14F-4D97-AF65-F5344CB8AC3E}">
        <p14:creationId xmlns:p14="http://schemas.microsoft.com/office/powerpoint/2010/main" val="1114731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ColTx">
  <p:cSld name="Title + 2 columns">
    <p:spTree>
      <p:nvGrpSpPr>
        <p:cNvPr id="1" name="Shape 36"/>
        <p:cNvGrpSpPr/>
        <p:nvPr/>
      </p:nvGrpSpPr>
      <p:grpSpPr>
        <a:xfrm>
          <a:off x="0" y="0"/>
          <a:ext cx="0" cy="0"/>
          <a:chOff x="0" y="0"/>
          <a:chExt cx="0" cy="0"/>
        </a:xfrm>
      </p:grpSpPr>
      <p:sp>
        <p:nvSpPr>
          <p:cNvPr id="37" name="Shape 37"/>
          <p:cNvSpPr/>
          <p:nvPr/>
        </p:nvSpPr>
        <p:spPr>
          <a:xfrm>
            <a:off x="304800" y="-13916"/>
            <a:ext cx="10972419" cy="6885848"/>
          </a:xfrm>
          <a:custGeom>
            <a:avLst/>
            <a:gdLst/>
            <a:ahLst/>
            <a:cxnLst/>
            <a:rect l="0" t="0" r="0" b="0"/>
            <a:pathLst>
              <a:path w="328450" h="206122" extrusionOk="0">
                <a:moveTo>
                  <a:pt x="0" y="0"/>
                </a:moveTo>
                <a:lnTo>
                  <a:pt x="0" y="206122"/>
                </a:lnTo>
                <a:lnTo>
                  <a:pt x="328450" y="206122"/>
                </a:lnTo>
                <a:lnTo>
                  <a:pt x="273309" y="331"/>
                </a:lnTo>
                <a:close/>
              </a:path>
            </a:pathLst>
          </a:custGeom>
          <a:solidFill>
            <a:srgbClr val="000000">
              <a:alpha val="7310"/>
            </a:srgbClr>
          </a:solidFill>
          <a:ln>
            <a:noFill/>
          </a:ln>
        </p:spPr>
      </p:sp>
      <p:sp>
        <p:nvSpPr>
          <p:cNvPr id="38" name="Shape 38"/>
          <p:cNvSpPr/>
          <p:nvPr/>
        </p:nvSpPr>
        <p:spPr>
          <a:xfrm>
            <a:off x="0" y="-13916"/>
            <a:ext cx="10972419" cy="6885848"/>
          </a:xfrm>
          <a:custGeom>
            <a:avLst/>
            <a:gdLst/>
            <a:ahLst/>
            <a:cxnLst/>
            <a:rect l="0" t="0" r="0" b="0"/>
            <a:pathLst>
              <a:path w="328450" h="206122" extrusionOk="0">
                <a:moveTo>
                  <a:pt x="0" y="0"/>
                </a:moveTo>
                <a:lnTo>
                  <a:pt x="0" y="206122"/>
                </a:lnTo>
                <a:lnTo>
                  <a:pt x="328450" y="206122"/>
                </a:lnTo>
                <a:lnTo>
                  <a:pt x="273309" y="331"/>
                </a:lnTo>
                <a:close/>
              </a:path>
            </a:pathLst>
          </a:custGeom>
          <a:solidFill>
            <a:srgbClr val="FFFFFF"/>
          </a:solidFill>
          <a:ln>
            <a:noFill/>
          </a:ln>
        </p:spPr>
      </p:sp>
      <p:sp>
        <p:nvSpPr>
          <p:cNvPr id="39" name="Shape 39"/>
          <p:cNvSpPr txBox="1">
            <a:spLocks noGrp="1"/>
          </p:cNvSpPr>
          <p:nvPr>
            <p:ph type="title"/>
          </p:nvPr>
        </p:nvSpPr>
        <p:spPr>
          <a:xfrm>
            <a:off x="1121334" y="1292933"/>
            <a:ext cx="6401999" cy="546000"/>
          </a:xfrm>
          <a:prstGeom prst="rect">
            <a:avLst/>
          </a:prstGeom>
        </p:spPr>
        <p:txBody>
          <a:bodyPr lIns="91425" tIns="91425" rIns="91425" bIns="91425" anchor="b" anchorCtr="0"/>
          <a:lstStyle>
            <a:lvl1pPr lvl="0">
              <a:spcBef>
                <a:spcPts val="0"/>
              </a:spcBef>
              <a:defRPr/>
            </a:lvl1pPr>
            <a:lvl2pPr lvl="1">
              <a:spcBef>
                <a:spcPts val="0"/>
              </a:spcBef>
              <a:defRPr/>
            </a:lvl2pPr>
            <a:lvl3pPr lvl="2">
              <a:spcBef>
                <a:spcPts val="0"/>
              </a:spcBef>
              <a:defRPr/>
            </a:lvl3pPr>
            <a:lvl4pPr lvl="3">
              <a:spcBef>
                <a:spcPts val="0"/>
              </a:spcBef>
              <a:defRPr/>
            </a:lvl4pPr>
            <a:lvl5pPr lvl="4">
              <a:spcBef>
                <a:spcPts val="0"/>
              </a:spcBef>
              <a:defRPr/>
            </a:lvl5pPr>
            <a:lvl6pPr lvl="5">
              <a:spcBef>
                <a:spcPts val="0"/>
              </a:spcBef>
              <a:defRPr/>
            </a:lvl6pPr>
            <a:lvl7pPr lvl="6">
              <a:spcBef>
                <a:spcPts val="0"/>
              </a:spcBef>
              <a:defRPr/>
            </a:lvl7pPr>
            <a:lvl8pPr lvl="7">
              <a:spcBef>
                <a:spcPts val="0"/>
              </a:spcBef>
              <a:defRPr/>
            </a:lvl8pPr>
            <a:lvl9pPr lvl="8">
              <a:spcBef>
                <a:spcPts val="0"/>
              </a:spcBef>
              <a:defRPr/>
            </a:lvl9pPr>
          </a:lstStyle>
          <a:p>
            <a:endParaRPr/>
          </a:p>
        </p:txBody>
      </p:sp>
      <p:sp>
        <p:nvSpPr>
          <p:cNvPr id="40" name="Shape 40"/>
          <p:cNvSpPr txBox="1">
            <a:spLocks noGrp="1"/>
          </p:cNvSpPr>
          <p:nvPr>
            <p:ph type="body" idx="1"/>
          </p:nvPr>
        </p:nvSpPr>
        <p:spPr>
          <a:xfrm>
            <a:off x="1121333" y="2104033"/>
            <a:ext cx="3562400" cy="3244400"/>
          </a:xfrm>
          <a:prstGeom prst="rect">
            <a:avLst/>
          </a:prstGeom>
        </p:spPr>
        <p:txBody>
          <a:bodyPr lIns="91425" tIns="91425" rIns="91425" bIns="91425" anchor="t" anchorCtr="0"/>
          <a:lstStyle>
            <a:lvl1pPr lvl="0">
              <a:spcBef>
                <a:spcPts val="0"/>
              </a:spcBef>
              <a:defRPr/>
            </a:lvl1pPr>
            <a:lvl2pPr lvl="1">
              <a:spcBef>
                <a:spcPts val="0"/>
              </a:spcBef>
              <a:defRPr/>
            </a:lvl2pPr>
            <a:lvl3pPr lvl="2">
              <a:spcBef>
                <a:spcPts val="0"/>
              </a:spcBef>
              <a:defRPr/>
            </a:lvl3pPr>
            <a:lvl4pPr lvl="3">
              <a:spcBef>
                <a:spcPts val="0"/>
              </a:spcBef>
              <a:defRPr/>
            </a:lvl4pPr>
            <a:lvl5pPr lvl="4">
              <a:spcBef>
                <a:spcPts val="0"/>
              </a:spcBef>
              <a:defRPr/>
            </a:lvl5pPr>
            <a:lvl6pPr lvl="5">
              <a:spcBef>
                <a:spcPts val="0"/>
              </a:spcBef>
              <a:defRPr/>
            </a:lvl6pPr>
            <a:lvl7pPr lvl="6">
              <a:spcBef>
                <a:spcPts val="0"/>
              </a:spcBef>
              <a:defRPr/>
            </a:lvl7pPr>
            <a:lvl8pPr lvl="7">
              <a:spcBef>
                <a:spcPts val="0"/>
              </a:spcBef>
              <a:defRPr/>
            </a:lvl8pPr>
            <a:lvl9pPr lvl="8">
              <a:spcBef>
                <a:spcPts val="0"/>
              </a:spcBef>
              <a:defRPr/>
            </a:lvl9pPr>
          </a:lstStyle>
          <a:p>
            <a:endParaRPr/>
          </a:p>
        </p:txBody>
      </p:sp>
      <p:sp>
        <p:nvSpPr>
          <p:cNvPr id="41" name="Shape 41"/>
          <p:cNvSpPr txBox="1">
            <a:spLocks noGrp="1"/>
          </p:cNvSpPr>
          <p:nvPr>
            <p:ph type="body" idx="2"/>
          </p:nvPr>
        </p:nvSpPr>
        <p:spPr>
          <a:xfrm>
            <a:off x="4898456" y="2104033"/>
            <a:ext cx="3562400" cy="3244400"/>
          </a:xfrm>
          <a:prstGeom prst="rect">
            <a:avLst/>
          </a:prstGeom>
        </p:spPr>
        <p:txBody>
          <a:bodyPr lIns="91425" tIns="91425" rIns="91425" bIns="91425" anchor="t" anchorCtr="0"/>
          <a:lstStyle>
            <a:lvl1pPr lvl="0">
              <a:spcBef>
                <a:spcPts val="0"/>
              </a:spcBef>
              <a:defRPr/>
            </a:lvl1pPr>
            <a:lvl2pPr lvl="1">
              <a:spcBef>
                <a:spcPts val="0"/>
              </a:spcBef>
              <a:defRPr/>
            </a:lvl2pPr>
            <a:lvl3pPr lvl="2">
              <a:spcBef>
                <a:spcPts val="0"/>
              </a:spcBef>
              <a:defRPr/>
            </a:lvl3pPr>
            <a:lvl4pPr lvl="3">
              <a:spcBef>
                <a:spcPts val="0"/>
              </a:spcBef>
              <a:defRPr/>
            </a:lvl4pPr>
            <a:lvl5pPr lvl="4">
              <a:spcBef>
                <a:spcPts val="0"/>
              </a:spcBef>
              <a:defRPr/>
            </a:lvl5pPr>
            <a:lvl6pPr lvl="5">
              <a:spcBef>
                <a:spcPts val="0"/>
              </a:spcBef>
              <a:defRPr/>
            </a:lvl6pPr>
            <a:lvl7pPr lvl="6">
              <a:spcBef>
                <a:spcPts val="0"/>
              </a:spcBef>
              <a:defRPr/>
            </a:lvl7pPr>
            <a:lvl8pPr lvl="7">
              <a:spcBef>
                <a:spcPts val="0"/>
              </a:spcBef>
              <a:defRPr/>
            </a:lvl8pPr>
            <a:lvl9pPr lvl="8">
              <a:spcBef>
                <a:spcPts val="0"/>
              </a:spcBef>
              <a:defRPr/>
            </a:lvl9pPr>
          </a:lstStyle>
          <a:p>
            <a:endParaRPr/>
          </a:p>
        </p:txBody>
      </p:sp>
    </p:spTree>
    <p:extLst>
      <p:ext uri="{BB962C8B-B14F-4D97-AF65-F5344CB8AC3E}">
        <p14:creationId xmlns:p14="http://schemas.microsoft.com/office/powerpoint/2010/main" val="62852780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cSld name="Title + 3 columns">
    <p:spTree>
      <p:nvGrpSpPr>
        <p:cNvPr id="1" name="Shape 42"/>
        <p:cNvGrpSpPr/>
        <p:nvPr/>
      </p:nvGrpSpPr>
      <p:grpSpPr>
        <a:xfrm>
          <a:off x="0" y="0"/>
          <a:ext cx="0" cy="0"/>
          <a:chOff x="0" y="0"/>
          <a:chExt cx="0" cy="0"/>
        </a:xfrm>
      </p:grpSpPr>
      <p:sp>
        <p:nvSpPr>
          <p:cNvPr id="43" name="Shape 43"/>
          <p:cNvSpPr/>
          <p:nvPr/>
        </p:nvSpPr>
        <p:spPr>
          <a:xfrm>
            <a:off x="304800" y="-13916"/>
            <a:ext cx="10972419" cy="6885848"/>
          </a:xfrm>
          <a:custGeom>
            <a:avLst/>
            <a:gdLst/>
            <a:ahLst/>
            <a:cxnLst/>
            <a:rect l="0" t="0" r="0" b="0"/>
            <a:pathLst>
              <a:path w="328450" h="206122" extrusionOk="0">
                <a:moveTo>
                  <a:pt x="0" y="0"/>
                </a:moveTo>
                <a:lnTo>
                  <a:pt x="0" y="206122"/>
                </a:lnTo>
                <a:lnTo>
                  <a:pt x="328450" y="206122"/>
                </a:lnTo>
                <a:lnTo>
                  <a:pt x="273309" y="331"/>
                </a:lnTo>
                <a:close/>
              </a:path>
            </a:pathLst>
          </a:custGeom>
          <a:solidFill>
            <a:srgbClr val="000000">
              <a:alpha val="7310"/>
            </a:srgbClr>
          </a:solidFill>
          <a:ln>
            <a:noFill/>
          </a:ln>
        </p:spPr>
      </p:sp>
      <p:sp>
        <p:nvSpPr>
          <p:cNvPr id="44" name="Shape 44"/>
          <p:cNvSpPr/>
          <p:nvPr/>
        </p:nvSpPr>
        <p:spPr>
          <a:xfrm>
            <a:off x="0" y="-13916"/>
            <a:ext cx="10972419" cy="6885848"/>
          </a:xfrm>
          <a:custGeom>
            <a:avLst/>
            <a:gdLst/>
            <a:ahLst/>
            <a:cxnLst/>
            <a:rect l="0" t="0" r="0" b="0"/>
            <a:pathLst>
              <a:path w="328450" h="206122" extrusionOk="0">
                <a:moveTo>
                  <a:pt x="0" y="0"/>
                </a:moveTo>
                <a:lnTo>
                  <a:pt x="0" y="206122"/>
                </a:lnTo>
                <a:lnTo>
                  <a:pt x="328450" y="206122"/>
                </a:lnTo>
                <a:lnTo>
                  <a:pt x="273309" y="331"/>
                </a:lnTo>
                <a:close/>
              </a:path>
            </a:pathLst>
          </a:custGeom>
          <a:solidFill>
            <a:srgbClr val="FFFFFF"/>
          </a:solidFill>
          <a:ln>
            <a:noFill/>
          </a:ln>
        </p:spPr>
      </p:sp>
      <p:sp>
        <p:nvSpPr>
          <p:cNvPr id="45" name="Shape 45"/>
          <p:cNvSpPr txBox="1">
            <a:spLocks noGrp="1"/>
          </p:cNvSpPr>
          <p:nvPr>
            <p:ph type="title"/>
          </p:nvPr>
        </p:nvSpPr>
        <p:spPr>
          <a:xfrm>
            <a:off x="1121334" y="1292933"/>
            <a:ext cx="6401999" cy="546000"/>
          </a:xfrm>
          <a:prstGeom prst="rect">
            <a:avLst/>
          </a:prstGeom>
        </p:spPr>
        <p:txBody>
          <a:bodyPr lIns="91425" tIns="91425" rIns="91425" bIns="91425" anchor="b" anchorCtr="0"/>
          <a:lstStyle>
            <a:lvl1pPr lvl="0" rtl="0">
              <a:spcBef>
                <a:spcPts val="0"/>
              </a:spcBef>
              <a:defRPr/>
            </a:lvl1pPr>
            <a:lvl2pPr lvl="1" rtl="0">
              <a:spcBef>
                <a:spcPts val="0"/>
              </a:spcBef>
              <a:defRPr/>
            </a:lvl2pPr>
            <a:lvl3pPr lvl="2" rtl="0">
              <a:spcBef>
                <a:spcPts val="0"/>
              </a:spcBef>
              <a:defRPr/>
            </a:lvl3pPr>
            <a:lvl4pPr lvl="3" rtl="0">
              <a:spcBef>
                <a:spcPts val="0"/>
              </a:spcBef>
              <a:defRPr/>
            </a:lvl4pPr>
            <a:lvl5pPr lvl="4" rtl="0">
              <a:spcBef>
                <a:spcPts val="0"/>
              </a:spcBef>
              <a:defRPr/>
            </a:lvl5pPr>
            <a:lvl6pPr lvl="5" rtl="0">
              <a:spcBef>
                <a:spcPts val="0"/>
              </a:spcBef>
              <a:defRPr/>
            </a:lvl6pPr>
            <a:lvl7pPr lvl="6" rtl="0">
              <a:spcBef>
                <a:spcPts val="0"/>
              </a:spcBef>
              <a:defRPr/>
            </a:lvl7pPr>
            <a:lvl8pPr lvl="7" rtl="0">
              <a:spcBef>
                <a:spcPts val="0"/>
              </a:spcBef>
              <a:defRPr/>
            </a:lvl8pPr>
            <a:lvl9pPr lvl="8" rtl="0">
              <a:spcBef>
                <a:spcPts val="0"/>
              </a:spcBef>
              <a:defRPr/>
            </a:lvl9pPr>
          </a:lstStyle>
          <a:p>
            <a:endParaRPr/>
          </a:p>
        </p:txBody>
      </p:sp>
      <p:sp>
        <p:nvSpPr>
          <p:cNvPr id="46" name="Shape 46"/>
          <p:cNvSpPr txBox="1">
            <a:spLocks noGrp="1"/>
          </p:cNvSpPr>
          <p:nvPr>
            <p:ph type="body" idx="1"/>
          </p:nvPr>
        </p:nvSpPr>
        <p:spPr>
          <a:xfrm>
            <a:off x="1121333" y="2134634"/>
            <a:ext cx="2793200" cy="3213999"/>
          </a:xfrm>
          <a:prstGeom prst="rect">
            <a:avLst/>
          </a:prstGeom>
        </p:spPr>
        <p:txBody>
          <a:bodyPr lIns="91425" tIns="91425" rIns="91425" bIns="91425" anchor="t" anchorCtr="0"/>
          <a:lstStyle>
            <a:lvl1pPr lvl="0" rtl="0">
              <a:spcBef>
                <a:spcPts val="0"/>
              </a:spcBef>
              <a:buSzPct val="100000"/>
              <a:defRPr sz="2133"/>
            </a:lvl1pPr>
            <a:lvl2pPr lvl="1" rtl="0">
              <a:spcBef>
                <a:spcPts val="0"/>
              </a:spcBef>
              <a:buSzPct val="100000"/>
              <a:defRPr sz="2133"/>
            </a:lvl2pPr>
            <a:lvl3pPr lvl="2" rtl="0">
              <a:spcBef>
                <a:spcPts val="0"/>
              </a:spcBef>
              <a:buSzPct val="100000"/>
              <a:defRPr sz="2133"/>
            </a:lvl3pPr>
            <a:lvl4pPr lvl="3" rtl="0">
              <a:spcBef>
                <a:spcPts val="0"/>
              </a:spcBef>
              <a:buSzPct val="100000"/>
              <a:defRPr sz="2133"/>
            </a:lvl4pPr>
            <a:lvl5pPr lvl="4" rtl="0">
              <a:spcBef>
                <a:spcPts val="0"/>
              </a:spcBef>
              <a:buSzPct val="100000"/>
              <a:defRPr sz="2133"/>
            </a:lvl5pPr>
            <a:lvl6pPr lvl="5" rtl="0">
              <a:spcBef>
                <a:spcPts val="0"/>
              </a:spcBef>
              <a:buSzPct val="100000"/>
              <a:defRPr sz="2133"/>
            </a:lvl6pPr>
            <a:lvl7pPr lvl="6" rtl="0">
              <a:spcBef>
                <a:spcPts val="0"/>
              </a:spcBef>
              <a:buSzPct val="100000"/>
              <a:defRPr sz="2133"/>
            </a:lvl7pPr>
            <a:lvl8pPr lvl="7" rtl="0">
              <a:spcBef>
                <a:spcPts val="0"/>
              </a:spcBef>
              <a:buSzPct val="100000"/>
              <a:defRPr sz="2133"/>
            </a:lvl8pPr>
            <a:lvl9pPr lvl="8" rtl="0">
              <a:spcBef>
                <a:spcPts val="0"/>
              </a:spcBef>
              <a:buSzPct val="100000"/>
              <a:defRPr sz="2133"/>
            </a:lvl9pPr>
          </a:lstStyle>
          <a:p>
            <a:endParaRPr/>
          </a:p>
        </p:txBody>
      </p:sp>
      <p:sp>
        <p:nvSpPr>
          <p:cNvPr id="47" name="Shape 47"/>
          <p:cNvSpPr txBox="1">
            <a:spLocks noGrp="1"/>
          </p:cNvSpPr>
          <p:nvPr>
            <p:ph type="body" idx="2"/>
          </p:nvPr>
        </p:nvSpPr>
        <p:spPr>
          <a:xfrm>
            <a:off x="4057708" y="2134634"/>
            <a:ext cx="2793200" cy="3213999"/>
          </a:xfrm>
          <a:prstGeom prst="rect">
            <a:avLst/>
          </a:prstGeom>
        </p:spPr>
        <p:txBody>
          <a:bodyPr lIns="91425" tIns="91425" rIns="91425" bIns="91425" anchor="t" anchorCtr="0"/>
          <a:lstStyle>
            <a:lvl1pPr lvl="0" rtl="0">
              <a:spcBef>
                <a:spcPts val="0"/>
              </a:spcBef>
              <a:buSzPct val="100000"/>
              <a:defRPr sz="2133"/>
            </a:lvl1pPr>
            <a:lvl2pPr lvl="1" rtl="0">
              <a:spcBef>
                <a:spcPts val="0"/>
              </a:spcBef>
              <a:buSzPct val="100000"/>
              <a:defRPr sz="2133"/>
            </a:lvl2pPr>
            <a:lvl3pPr lvl="2" rtl="0">
              <a:spcBef>
                <a:spcPts val="0"/>
              </a:spcBef>
              <a:buSzPct val="100000"/>
              <a:defRPr sz="2133"/>
            </a:lvl3pPr>
            <a:lvl4pPr lvl="3" rtl="0">
              <a:spcBef>
                <a:spcPts val="0"/>
              </a:spcBef>
              <a:buSzPct val="100000"/>
              <a:defRPr sz="2133"/>
            </a:lvl4pPr>
            <a:lvl5pPr lvl="4" rtl="0">
              <a:spcBef>
                <a:spcPts val="0"/>
              </a:spcBef>
              <a:buSzPct val="100000"/>
              <a:defRPr sz="2133"/>
            </a:lvl5pPr>
            <a:lvl6pPr lvl="5" rtl="0">
              <a:spcBef>
                <a:spcPts val="0"/>
              </a:spcBef>
              <a:buSzPct val="100000"/>
              <a:defRPr sz="2133"/>
            </a:lvl6pPr>
            <a:lvl7pPr lvl="6" rtl="0">
              <a:spcBef>
                <a:spcPts val="0"/>
              </a:spcBef>
              <a:buSzPct val="100000"/>
              <a:defRPr sz="2133"/>
            </a:lvl7pPr>
            <a:lvl8pPr lvl="7" rtl="0">
              <a:spcBef>
                <a:spcPts val="0"/>
              </a:spcBef>
              <a:buSzPct val="100000"/>
              <a:defRPr sz="2133"/>
            </a:lvl8pPr>
            <a:lvl9pPr lvl="8" rtl="0">
              <a:spcBef>
                <a:spcPts val="0"/>
              </a:spcBef>
              <a:buSzPct val="100000"/>
              <a:defRPr sz="2133"/>
            </a:lvl9pPr>
          </a:lstStyle>
          <a:p>
            <a:endParaRPr/>
          </a:p>
        </p:txBody>
      </p:sp>
      <p:sp>
        <p:nvSpPr>
          <p:cNvPr id="48" name="Shape 48"/>
          <p:cNvSpPr txBox="1">
            <a:spLocks noGrp="1"/>
          </p:cNvSpPr>
          <p:nvPr>
            <p:ph type="body" idx="3"/>
          </p:nvPr>
        </p:nvSpPr>
        <p:spPr>
          <a:xfrm>
            <a:off x="6994083" y="2134634"/>
            <a:ext cx="2793200" cy="3213999"/>
          </a:xfrm>
          <a:prstGeom prst="rect">
            <a:avLst/>
          </a:prstGeom>
        </p:spPr>
        <p:txBody>
          <a:bodyPr lIns="91425" tIns="91425" rIns="91425" bIns="91425" anchor="t" anchorCtr="0"/>
          <a:lstStyle>
            <a:lvl1pPr lvl="0" rtl="0">
              <a:spcBef>
                <a:spcPts val="0"/>
              </a:spcBef>
              <a:buSzPct val="100000"/>
              <a:defRPr sz="2133"/>
            </a:lvl1pPr>
            <a:lvl2pPr lvl="1" rtl="0">
              <a:spcBef>
                <a:spcPts val="0"/>
              </a:spcBef>
              <a:buSzPct val="100000"/>
              <a:defRPr sz="2133"/>
            </a:lvl2pPr>
            <a:lvl3pPr lvl="2" rtl="0">
              <a:spcBef>
                <a:spcPts val="0"/>
              </a:spcBef>
              <a:buSzPct val="100000"/>
              <a:defRPr sz="2133"/>
            </a:lvl3pPr>
            <a:lvl4pPr lvl="3" rtl="0">
              <a:spcBef>
                <a:spcPts val="0"/>
              </a:spcBef>
              <a:buSzPct val="100000"/>
              <a:defRPr sz="2133"/>
            </a:lvl4pPr>
            <a:lvl5pPr lvl="4" rtl="0">
              <a:spcBef>
                <a:spcPts val="0"/>
              </a:spcBef>
              <a:buSzPct val="100000"/>
              <a:defRPr sz="2133"/>
            </a:lvl5pPr>
            <a:lvl6pPr lvl="5" rtl="0">
              <a:spcBef>
                <a:spcPts val="0"/>
              </a:spcBef>
              <a:buSzPct val="100000"/>
              <a:defRPr sz="2133"/>
            </a:lvl6pPr>
            <a:lvl7pPr lvl="6" rtl="0">
              <a:spcBef>
                <a:spcPts val="0"/>
              </a:spcBef>
              <a:buSzPct val="100000"/>
              <a:defRPr sz="2133"/>
            </a:lvl7pPr>
            <a:lvl8pPr lvl="7" rtl="0">
              <a:spcBef>
                <a:spcPts val="0"/>
              </a:spcBef>
              <a:buSzPct val="100000"/>
              <a:defRPr sz="2133"/>
            </a:lvl8pPr>
            <a:lvl9pPr lvl="8" rtl="0">
              <a:spcBef>
                <a:spcPts val="0"/>
              </a:spcBef>
              <a:buSzPct val="100000"/>
              <a:defRPr sz="2133"/>
            </a:lvl9pPr>
          </a:lstStyle>
          <a:p>
            <a:endParaRPr/>
          </a:p>
        </p:txBody>
      </p:sp>
    </p:spTree>
    <p:extLst>
      <p:ext uri="{BB962C8B-B14F-4D97-AF65-F5344CB8AC3E}">
        <p14:creationId xmlns:p14="http://schemas.microsoft.com/office/powerpoint/2010/main" val="246409854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Shape 49"/>
        <p:cNvGrpSpPr/>
        <p:nvPr/>
      </p:nvGrpSpPr>
      <p:grpSpPr>
        <a:xfrm>
          <a:off x="0" y="0"/>
          <a:ext cx="0" cy="0"/>
          <a:chOff x="0" y="0"/>
          <a:chExt cx="0" cy="0"/>
        </a:xfrm>
      </p:grpSpPr>
      <p:sp>
        <p:nvSpPr>
          <p:cNvPr id="50" name="Shape 50"/>
          <p:cNvSpPr/>
          <p:nvPr/>
        </p:nvSpPr>
        <p:spPr>
          <a:xfrm>
            <a:off x="304800" y="-13916"/>
            <a:ext cx="10972419" cy="6885848"/>
          </a:xfrm>
          <a:custGeom>
            <a:avLst/>
            <a:gdLst/>
            <a:ahLst/>
            <a:cxnLst/>
            <a:rect l="0" t="0" r="0" b="0"/>
            <a:pathLst>
              <a:path w="328450" h="206122" extrusionOk="0">
                <a:moveTo>
                  <a:pt x="0" y="0"/>
                </a:moveTo>
                <a:lnTo>
                  <a:pt x="0" y="206122"/>
                </a:lnTo>
                <a:lnTo>
                  <a:pt x="328450" y="206122"/>
                </a:lnTo>
                <a:lnTo>
                  <a:pt x="273309" y="331"/>
                </a:lnTo>
                <a:close/>
              </a:path>
            </a:pathLst>
          </a:custGeom>
          <a:solidFill>
            <a:srgbClr val="000000">
              <a:alpha val="7310"/>
            </a:srgbClr>
          </a:solidFill>
          <a:ln>
            <a:noFill/>
          </a:ln>
        </p:spPr>
      </p:sp>
      <p:sp>
        <p:nvSpPr>
          <p:cNvPr id="51" name="Shape 51"/>
          <p:cNvSpPr/>
          <p:nvPr/>
        </p:nvSpPr>
        <p:spPr>
          <a:xfrm>
            <a:off x="0" y="-13916"/>
            <a:ext cx="10972419" cy="6885848"/>
          </a:xfrm>
          <a:custGeom>
            <a:avLst/>
            <a:gdLst/>
            <a:ahLst/>
            <a:cxnLst/>
            <a:rect l="0" t="0" r="0" b="0"/>
            <a:pathLst>
              <a:path w="328450" h="206122" extrusionOk="0">
                <a:moveTo>
                  <a:pt x="0" y="0"/>
                </a:moveTo>
                <a:lnTo>
                  <a:pt x="0" y="206122"/>
                </a:lnTo>
                <a:lnTo>
                  <a:pt x="328450" y="206122"/>
                </a:lnTo>
                <a:lnTo>
                  <a:pt x="273309" y="331"/>
                </a:lnTo>
                <a:close/>
              </a:path>
            </a:pathLst>
          </a:custGeom>
          <a:solidFill>
            <a:srgbClr val="FFFFFF"/>
          </a:solidFill>
          <a:ln>
            <a:noFill/>
          </a:ln>
        </p:spPr>
      </p:sp>
      <p:sp>
        <p:nvSpPr>
          <p:cNvPr id="52" name="Shape 52"/>
          <p:cNvSpPr txBox="1">
            <a:spLocks noGrp="1"/>
          </p:cNvSpPr>
          <p:nvPr>
            <p:ph type="title"/>
          </p:nvPr>
        </p:nvSpPr>
        <p:spPr>
          <a:xfrm>
            <a:off x="1121334" y="1292933"/>
            <a:ext cx="6401999" cy="546000"/>
          </a:xfrm>
          <a:prstGeom prst="rect">
            <a:avLst/>
          </a:prstGeom>
        </p:spPr>
        <p:txBody>
          <a:bodyPr lIns="91425" tIns="91425" rIns="91425" bIns="91425" anchor="b" anchorCtr="0"/>
          <a:lstStyle>
            <a:lvl1pPr lvl="0">
              <a:spcBef>
                <a:spcPts val="0"/>
              </a:spcBef>
              <a:defRPr/>
            </a:lvl1pPr>
            <a:lvl2pPr lvl="1">
              <a:spcBef>
                <a:spcPts val="0"/>
              </a:spcBef>
              <a:defRPr/>
            </a:lvl2pPr>
            <a:lvl3pPr lvl="2">
              <a:spcBef>
                <a:spcPts val="0"/>
              </a:spcBef>
              <a:defRPr/>
            </a:lvl3pPr>
            <a:lvl4pPr lvl="3">
              <a:spcBef>
                <a:spcPts val="0"/>
              </a:spcBef>
              <a:defRPr/>
            </a:lvl4pPr>
            <a:lvl5pPr lvl="4">
              <a:spcBef>
                <a:spcPts val="0"/>
              </a:spcBef>
              <a:defRPr/>
            </a:lvl5pPr>
            <a:lvl6pPr lvl="5">
              <a:spcBef>
                <a:spcPts val="0"/>
              </a:spcBef>
              <a:defRPr/>
            </a:lvl6pPr>
            <a:lvl7pPr lvl="6">
              <a:spcBef>
                <a:spcPts val="0"/>
              </a:spcBef>
              <a:defRPr/>
            </a:lvl7pPr>
            <a:lvl8pPr lvl="7">
              <a:spcBef>
                <a:spcPts val="0"/>
              </a:spcBef>
              <a:defRPr/>
            </a:lvl8pPr>
            <a:lvl9pPr lvl="8">
              <a:spcBef>
                <a:spcPts val="0"/>
              </a:spcBef>
              <a:defRPr/>
            </a:lvl9pPr>
          </a:lstStyle>
          <a:p>
            <a:endParaRPr/>
          </a:p>
        </p:txBody>
      </p:sp>
    </p:spTree>
    <p:extLst>
      <p:ext uri="{BB962C8B-B14F-4D97-AF65-F5344CB8AC3E}">
        <p14:creationId xmlns:p14="http://schemas.microsoft.com/office/powerpoint/2010/main" val="296968345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blank">
  <p:cSld name="Blank">
    <p:spTree>
      <p:nvGrpSpPr>
        <p:cNvPr id="1" name="Shape 57"/>
        <p:cNvGrpSpPr/>
        <p:nvPr/>
      </p:nvGrpSpPr>
      <p:grpSpPr>
        <a:xfrm>
          <a:off x="0" y="0"/>
          <a:ext cx="0" cy="0"/>
          <a:chOff x="0" y="0"/>
          <a:chExt cx="0" cy="0"/>
        </a:xfrm>
      </p:grpSpPr>
      <p:sp>
        <p:nvSpPr>
          <p:cNvPr id="58" name="Shape 58"/>
          <p:cNvSpPr/>
          <p:nvPr/>
        </p:nvSpPr>
        <p:spPr>
          <a:xfrm>
            <a:off x="304800" y="-13916"/>
            <a:ext cx="10972419" cy="6885848"/>
          </a:xfrm>
          <a:custGeom>
            <a:avLst/>
            <a:gdLst/>
            <a:ahLst/>
            <a:cxnLst/>
            <a:rect l="0" t="0" r="0" b="0"/>
            <a:pathLst>
              <a:path w="328450" h="206122" extrusionOk="0">
                <a:moveTo>
                  <a:pt x="0" y="0"/>
                </a:moveTo>
                <a:lnTo>
                  <a:pt x="0" y="206122"/>
                </a:lnTo>
                <a:lnTo>
                  <a:pt x="328450" y="206122"/>
                </a:lnTo>
                <a:lnTo>
                  <a:pt x="273309" y="331"/>
                </a:lnTo>
                <a:close/>
              </a:path>
            </a:pathLst>
          </a:custGeom>
          <a:solidFill>
            <a:srgbClr val="000000">
              <a:alpha val="7310"/>
            </a:srgbClr>
          </a:solidFill>
          <a:ln>
            <a:noFill/>
          </a:ln>
        </p:spPr>
      </p:sp>
      <p:sp>
        <p:nvSpPr>
          <p:cNvPr id="59" name="Shape 59"/>
          <p:cNvSpPr/>
          <p:nvPr/>
        </p:nvSpPr>
        <p:spPr>
          <a:xfrm>
            <a:off x="0" y="-13916"/>
            <a:ext cx="10972419" cy="6885848"/>
          </a:xfrm>
          <a:custGeom>
            <a:avLst/>
            <a:gdLst/>
            <a:ahLst/>
            <a:cxnLst/>
            <a:rect l="0" t="0" r="0" b="0"/>
            <a:pathLst>
              <a:path w="328450" h="206122" extrusionOk="0">
                <a:moveTo>
                  <a:pt x="0" y="0"/>
                </a:moveTo>
                <a:lnTo>
                  <a:pt x="0" y="206122"/>
                </a:lnTo>
                <a:lnTo>
                  <a:pt x="328450" y="206122"/>
                </a:lnTo>
                <a:lnTo>
                  <a:pt x="273309" y="331"/>
                </a:lnTo>
                <a:close/>
              </a:path>
            </a:pathLst>
          </a:custGeom>
          <a:solidFill>
            <a:srgbClr val="FFFFFF"/>
          </a:solidFill>
          <a:ln>
            <a:noFill/>
          </a:ln>
        </p:spPr>
      </p:sp>
    </p:spTree>
    <p:extLst>
      <p:ext uri="{BB962C8B-B14F-4D97-AF65-F5344CB8AC3E}">
        <p14:creationId xmlns:p14="http://schemas.microsoft.com/office/powerpoint/2010/main" val="2691834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chemeClr val="accent1">
                <a:lumMod val="5000"/>
                <a:lumOff val="95000"/>
              </a:schemeClr>
            </a:gs>
            <a:gs pos="88000">
              <a:schemeClr val="accent1">
                <a:lumMod val="45000"/>
                <a:lumOff val="55000"/>
              </a:schemeClr>
            </a:gs>
            <a:gs pos="83000">
              <a:schemeClr val="accent1">
                <a:lumMod val="45000"/>
                <a:lumOff val="55000"/>
              </a:schemeClr>
            </a:gs>
            <a:gs pos="100000">
              <a:schemeClr val="accent1">
                <a:lumMod val="30000"/>
                <a:lumOff val="70000"/>
              </a:schemeClr>
            </a:gs>
          </a:gsLst>
          <a:lin ang="5400000" scaled="0"/>
          <a:tileRect/>
        </a:gradFill>
        <a:effectLst/>
      </p:bgPr>
    </p:bg>
    <p:spTree>
      <p:nvGrpSpPr>
        <p:cNvPr id="1" name="Shape 5"/>
        <p:cNvGrpSpPr/>
        <p:nvPr/>
      </p:nvGrpSpPr>
      <p:grpSpPr>
        <a:xfrm>
          <a:off x="0" y="0"/>
          <a:ext cx="0" cy="0"/>
          <a:chOff x="0" y="0"/>
          <a:chExt cx="0" cy="0"/>
        </a:xfrm>
      </p:grpSpPr>
      <p:sp>
        <p:nvSpPr>
          <p:cNvPr id="6" name="Shape 6"/>
          <p:cNvSpPr txBox="1">
            <a:spLocks noGrp="1"/>
          </p:cNvSpPr>
          <p:nvPr>
            <p:ph type="title"/>
          </p:nvPr>
        </p:nvSpPr>
        <p:spPr>
          <a:xfrm>
            <a:off x="609601" y="988134"/>
            <a:ext cx="6913599" cy="632799"/>
          </a:xfrm>
          <a:prstGeom prst="rect">
            <a:avLst/>
          </a:prstGeom>
          <a:noFill/>
          <a:ln>
            <a:noFill/>
          </a:ln>
        </p:spPr>
        <p:txBody>
          <a:bodyPr lIns="91425" tIns="91425" rIns="91425" bIns="91425" anchor="b" anchorCtr="0"/>
          <a:lstStyle>
            <a:lvl1pPr lvl="0">
              <a:spcBef>
                <a:spcPts val="0"/>
              </a:spcBef>
              <a:buClr>
                <a:srgbClr val="999999"/>
              </a:buClr>
              <a:buSzPct val="100000"/>
              <a:buFont typeface="Montserrat"/>
              <a:buNone/>
              <a:defRPr sz="2400" b="1">
                <a:solidFill>
                  <a:srgbClr val="999999"/>
                </a:solidFill>
                <a:latin typeface="Montserrat"/>
                <a:ea typeface="Montserrat"/>
                <a:cs typeface="Montserrat"/>
                <a:sym typeface="Montserrat"/>
              </a:defRPr>
            </a:lvl1pPr>
            <a:lvl2pPr lvl="1">
              <a:spcBef>
                <a:spcPts val="0"/>
              </a:spcBef>
              <a:buClr>
                <a:srgbClr val="999999"/>
              </a:buClr>
              <a:buSzPct val="100000"/>
              <a:buFont typeface="Montserrat"/>
              <a:buNone/>
              <a:defRPr sz="2400" b="1">
                <a:solidFill>
                  <a:srgbClr val="999999"/>
                </a:solidFill>
                <a:latin typeface="Montserrat"/>
                <a:ea typeface="Montserrat"/>
                <a:cs typeface="Montserrat"/>
                <a:sym typeface="Montserrat"/>
              </a:defRPr>
            </a:lvl2pPr>
            <a:lvl3pPr lvl="2">
              <a:spcBef>
                <a:spcPts val="0"/>
              </a:spcBef>
              <a:buClr>
                <a:srgbClr val="999999"/>
              </a:buClr>
              <a:buSzPct val="100000"/>
              <a:buFont typeface="Montserrat"/>
              <a:buNone/>
              <a:defRPr sz="2400" b="1">
                <a:solidFill>
                  <a:srgbClr val="999999"/>
                </a:solidFill>
                <a:latin typeface="Montserrat"/>
                <a:ea typeface="Montserrat"/>
                <a:cs typeface="Montserrat"/>
                <a:sym typeface="Montserrat"/>
              </a:defRPr>
            </a:lvl3pPr>
            <a:lvl4pPr lvl="3">
              <a:spcBef>
                <a:spcPts val="0"/>
              </a:spcBef>
              <a:buClr>
                <a:srgbClr val="999999"/>
              </a:buClr>
              <a:buSzPct val="100000"/>
              <a:buFont typeface="Montserrat"/>
              <a:buNone/>
              <a:defRPr sz="2400" b="1">
                <a:solidFill>
                  <a:srgbClr val="999999"/>
                </a:solidFill>
                <a:latin typeface="Montserrat"/>
                <a:ea typeface="Montserrat"/>
                <a:cs typeface="Montserrat"/>
                <a:sym typeface="Montserrat"/>
              </a:defRPr>
            </a:lvl4pPr>
            <a:lvl5pPr lvl="4">
              <a:spcBef>
                <a:spcPts val="0"/>
              </a:spcBef>
              <a:buClr>
                <a:srgbClr val="999999"/>
              </a:buClr>
              <a:buSzPct val="100000"/>
              <a:buFont typeface="Montserrat"/>
              <a:buNone/>
              <a:defRPr sz="2400" b="1">
                <a:solidFill>
                  <a:srgbClr val="999999"/>
                </a:solidFill>
                <a:latin typeface="Montserrat"/>
                <a:ea typeface="Montserrat"/>
                <a:cs typeface="Montserrat"/>
                <a:sym typeface="Montserrat"/>
              </a:defRPr>
            </a:lvl5pPr>
            <a:lvl6pPr lvl="5">
              <a:spcBef>
                <a:spcPts val="0"/>
              </a:spcBef>
              <a:buClr>
                <a:srgbClr val="999999"/>
              </a:buClr>
              <a:buSzPct val="100000"/>
              <a:buFont typeface="Montserrat"/>
              <a:buNone/>
              <a:defRPr sz="2400" b="1">
                <a:solidFill>
                  <a:srgbClr val="999999"/>
                </a:solidFill>
                <a:latin typeface="Montserrat"/>
                <a:ea typeface="Montserrat"/>
                <a:cs typeface="Montserrat"/>
                <a:sym typeface="Montserrat"/>
              </a:defRPr>
            </a:lvl6pPr>
            <a:lvl7pPr lvl="6">
              <a:spcBef>
                <a:spcPts val="0"/>
              </a:spcBef>
              <a:buClr>
                <a:srgbClr val="999999"/>
              </a:buClr>
              <a:buSzPct val="100000"/>
              <a:buFont typeface="Montserrat"/>
              <a:buNone/>
              <a:defRPr sz="2400" b="1">
                <a:solidFill>
                  <a:srgbClr val="999999"/>
                </a:solidFill>
                <a:latin typeface="Montserrat"/>
                <a:ea typeface="Montserrat"/>
                <a:cs typeface="Montserrat"/>
                <a:sym typeface="Montserrat"/>
              </a:defRPr>
            </a:lvl7pPr>
            <a:lvl8pPr lvl="7">
              <a:spcBef>
                <a:spcPts val="0"/>
              </a:spcBef>
              <a:buClr>
                <a:srgbClr val="999999"/>
              </a:buClr>
              <a:buSzPct val="100000"/>
              <a:buFont typeface="Montserrat"/>
              <a:buNone/>
              <a:defRPr sz="2400" b="1">
                <a:solidFill>
                  <a:srgbClr val="999999"/>
                </a:solidFill>
                <a:latin typeface="Montserrat"/>
                <a:ea typeface="Montserrat"/>
                <a:cs typeface="Montserrat"/>
                <a:sym typeface="Montserrat"/>
              </a:defRPr>
            </a:lvl8pPr>
            <a:lvl9pPr lvl="8">
              <a:spcBef>
                <a:spcPts val="0"/>
              </a:spcBef>
              <a:buClr>
                <a:srgbClr val="999999"/>
              </a:buClr>
              <a:buSzPct val="100000"/>
              <a:buFont typeface="Montserrat"/>
              <a:buNone/>
              <a:defRPr sz="2400" b="1">
                <a:solidFill>
                  <a:srgbClr val="999999"/>
                </a:solidFill>
                <a:latin typeface="Montserrat"/>
                <a:ea typeface="Montserrat"/>
                <a:cs typeface="Montserrat"/>
                <a:sym typeface="Montserrat"/>
              </a:defRPr>
            </a:lvl9pPr>
          </a:lstStyle>
          <a:p>
            <a:endParaRPr/>
          </a:p>
        </p:txBody>
      </p:sp>
      <p:sp>
        <p:nvSpPr>
          <p:cNvPr id="7" name="Shape 7"/>
          <p:cNvSpPr txBox="1">
            <a:spLocks noGrp="1"/>
          </p:cNvSpPr>
          <p:nvPr>
            <p:ph type="body" idx="1"/>
          </p:nvPr>
        </p:nvSpPr>
        <p:spPr>
          <a:xfrm>
            <a:off x="609601" y="1803400"/>
            <a:ext cx="6913599" cy="3007600"/>
          </a:xfrm>
          <a:prstGeom prst="rect">
            <a:avLst/>
          </a:prstGeom>
          <a:noFill/>
          <a:ln>
            <a:noFill/>
          </a:ln>
        </p:spPr>
        <p:txBody>
          <a:bodyPr lIns="91425" tIns="91425" rIns="91425" bIns="91425" anchor="t" anchorCtr="0"/>
          <a:lstStyle>
            <a:lvl1pPr lvl="0">
              <a:spcBef>
                <a:spcPts val="600"/>
              </a:spcBef>
              <a:buClr>
                <a:srgbClr val="666666"/>
              </a:buClr>
              <a:buSzPct val="100000"/>
              <a:buFont typeface="Karla"/>
              <a:buChar char="▸"/>
              <a:defRPr sz="2000">
                <a:solidFill>
                  <a:srgbClr val="666666"/>
                </a:solidFill>
                <a:latin typeface="Karla"/>
                <a:ea typeface="Karla"/>
                <a:cs typeface="Karla"/>
                <a:sym typeface="Karla"/>
              </a:defRPr>
            </a:lvl1pPr>
            <a:lvl2pPr lvl="1">
              <a:spcBef>
                <a:spcPts val="480"/>
              </a:spcBef>
              <a:buClr>
                <a:srgbClr val="666666"/>
              </a:buClr>
              <a:buSzPct val="100000"/>
              <a:buFont typeface="Karla"/>
              <a:buChar char="▹"/>
              <a:defRPr sz="2000">
                <a:solidFill>
                  <a:srgbClr val="666666"/>
                </a:solidFill>
                <a:latin typeface="Karla"/>
                <a:ea typeface="Karla"/>
                <a:cs typeface="Karla"/>
                <a:sym typeface="Karla"/>
              </a:defRPr>
            </a:lvl2pPr>
            <a:lvl3pPr lvl="2">
              <a:spcBef>
                <a:spcPts val="480"/>
              </a:spcBef>
              <a:buClr>
                <a:srgbClr val="666666"/>
              </a:buClr>
              <a:buSzPct val="100000"/>
              <a:buFont typeface="Karla"/>
              <a:buChar char="▹"/>
              <a:defRPr sz="2000">
                <a:solidFill>
                  <a:srgbClr val="666666"/>
                </a:solidFill>
                <a:latin typeface="Karla"/>
                <a:ea typeface="Karla"/>
                <a:cs typeface="Karla"/>
                <a:sym typeface="Karla"/>
              </a:defRPr>
            </a:lvl3pPr>
            <a:lvl4pPr lvl="3">
              <a:spcBef>
                <a:spcPts val="360"/>
              </a:spcBef>
              <a:buClr>
                <a:srgbClr val="666666"/>
              </a:buClr>
              <a:buSzPct val="100000"/>
              <a:buFont typeface="Karla"/>
              <a:buChar char="●"/>
              <a:defRPr sz="2000">
                <a:solidFill>
                  <a:srgbClr val="666666"/>
                </a:solidFill>
                <a:latin typeface="Karla"/>
                <a:ea typeface="Karla"/>
                <a:cs typeface="Karla"/>
                <a:sym typeface="Karla"/>
              </a:defRPr>
            </a:lvl4pPr>
            <a:lvl5pPr lvl="4">
              <a:spcBef>
                <a:spcPts val="360"/>
              </a:spcBef>
              <a:buClr>
                <a:srgbClr val="666666"/>
              </a:buClr>
              <a:buSzPct val="100000"/>
              <a:buFont typeface="Karla"/>
              <a:buChar char="○"/>
              <a:defRPr sz="2000">
                <a:solidFill>
                  <a:srgbClr val="666666"/>
                </a:solidFill>
                <a:latin typeface="Karla"/>
                <a:ea typeface="Karla"/>
                <a:cs typeface="Karla"/>
                <a:sym typeface="Karla"/>
              </a:defRPr>
            </a:lvl5pPr>
            <a:lvl6pPr lvl="5">
              <a:spcBef>
                <a:spcPts val="360"/>
              </a:spcBef>
              <a:buClr>
                <a:srgbClr val="666666"/>
              </a:buClr>
              <a:buSzPct val="100000"/>
              <a:buFont typeface="Karla"/>
              <a:buChar char="■"/>
              <a:defRPr sz="2000">
                <a:solidFill>
                  <a:srgbClr val="666666"/>
                </a:solidFill>
                <a:latin typeface="Karla"/>
                <a:ea typeface="Karla"/>
                <a:cs typeface="Karla"/>
                <a:sym typeface="Karla"/>
              </a:defRPr>
            </a:lvl6pPr>
            <a:lvl7pPr lvl="6">
              <a:spcBef>
                <a:spcPts val="360"/>
              </a:spcBef>
              <a:buClr>
                <a:srgbClr val="666666"/>
              </a:buClr>
              <a:buSzPct val="100000"/>
              <a:buFont typeface="Karla"/>
              <a:buChar char="●"/>
              <a:defRPr sz="2000">
                <a:solidFill>
                  <a:srgbClr val="666666"/>
                </a:solidFill>
                <a:latin typeface="Karla"/>
                <a:ea typeface="Karla"/>
                <a:cs typeface="Karla"/>
                <a:sym typeface="Karla"/>
              </a:defRPr>
            </a:lvl7pPr>
            <a:lvl8pPr lvl="7">
              <a:spcBef>
                <a:spcPts val="360"/>
              </a:spcBef>
              <a:buClr>
                <a:srgbClr val="666666"/>
              </a:buClr>
              <a:buSzPct val="100000"/>
              <a:buFont typeface="Karla"/>
              <a:buChar char="○"/>
              <a:defRPr sz="2000">
                <a:solidFill>
                  <a:srgbClr val="666666"/>
                </a:solidFill>
                <a:latin typeface="Karla"/>
                <a:ea typeface="Karla"/>
                <a:cs typeface="Karla"/>
                <a:sym typeface="Karla"/>
              </a:defRPr>
            </a:lvl8pPr>
            <a:lvl9pPr lvl="8">
              <a:spcBef>
                <a:spcPts val="360"/>
              </a:spcBef>
              <a:buClr>
                <a:srgbClr val="666666"/>
              </a:buClr>
              <a:buSzPct val="100000"/>
              <a:buFont typeface="Karla"/>
              <a:buChar char="■"/>
              <a:defRPr sz="2000">
                <a:solidFill>
                  <a:srgbClr val="666666"/>
                </a:solidFill>
                <a:latin typeface="Karla"/>
                <a:ea typeface="Karla"/>
                <a:cs typeface="Karla"/>
                <a:sym typeface="Karla"/>
              </a:defRPr>
            </a:lvl9pPr>
          </a:lstStyle>
          <a:p>
            <a:endParaRPr/>
          </a:p>
        </p:txBody>
      </p:sp>
    </p:spTree>
    <p:extLst>
      <p:ext uri="{BB962C8B-B14F-4D97-AF65-F5344CB8AC3E}">
        <p14:creationId xmlns:p14="http://schemas.microsoft.com/office/powerpoint/2010/main" val="2552735989"/>
      </p:ext>
    </p:extLst>
  </p:cSld>
  <p:clrMap bg1="lt1" tx1="dk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Lst>
  <p:transition>
    <p:fade/>
  </p:transition>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None/>
        <a:defRPr sz="1867" b="0" i="0" u="none" strike="noStrike" cap="none">
          <a:solidFill>
            <a:srgbClr val="000000"/>
          </a:solidFill>
          <a:latin typeface="Arial"/>
          <a:ea typeface="Arial"/>
          <a:cs typeface="Arial"/>
          <a:sym typeface="Arial"/>
        </a:defRPr>
      </a:lvl1pPr>
    </p:titleStyle>
    <p:bodyStyle>
      <a:defPPr marR="0" lvl="0" algn="l" rtl="0">
        <a:lnSpc>
          <a:spcPct val="100000"/>
        </a:lnSpc>
        <a:spcBef>
          <a:spcPts val="0"/>
        </a:spcBef>
        <a:spcAft>
          <a:spcPts val="0"/>
        </a:spcAft>
      </a:defPPr>
      <a:lvl1pPr marR="0" lvl="0" algn="l" rtl="0">
        <a:lnSpc>
          <a:spcPct val="100000"/>
        </a:lnSpc>
        <a:spcBef>
          <a:spcPts val="0"/>
        </a:spcBef>
        <a:spcAft>
          <a:spcPts val="0"/>
        </a:spcAft>
        <a:buNone/>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867"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None/>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867"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hyperlink" Target="https://ndlegis.gov/agency-rules/north-dakota-administrative-code/index.html" TargetMode="External"/><Relationship Id="rId2" Type="http://schemas.openxmlformats.org/officeDocument/2006/relationships/hyperlink" Target="https://ndlegis.gov/cencode/t43c12-1.html" TargetMode="External"/><Relationship Id="rId1" Type="http://schemas.openxmlformats.org/officeDocument/2006/relationships/slideLayout" Target="../slideLayouts/slideLayout6.xml"/><Relationship Id="rId4" Type="http://schemas.openxmlformats.org/officeDocument/2006/relationships/image" Target="../media/image1.png"/></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4.xml"/><Relationship Id="rId6" Type="http://schemas.openxmlformats.org/officeDocument/2006/relationships/image" Target="../media/image4.png"/><Relationship Id="rId5" Type="http://schemas.openxmlformats.org/officeDocument/2006/relationships/image" Target="../media/image1.png"/><Relationship Id="rId4" Type="http://schemas.openxmlformats.org/officeDocument/2006/relationships/image" Target="../media/image3.png"/></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www.ncsbn.org/exams/before-the-exam/candidate-bulletin-information/nclex-tutorial.page" TargetMode="External"/><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5.emf"/><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9.xml"/></Relationships>
</file>

<file path=ppt/slides/_rels/slide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9.xml"/></Relationships>
</file>

<file path=ppt/slides/_rels/slide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6.xml"/><Relationship Id="rId4" Type="http://schemas.openxmlformats.org/officeDocument/2006/relationships/image" Target="../media/image7.png"/></Relationships>
</file>

<file path=ppt/slides/_rels/slide1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www.pearsonvue.com/nclex" TargetMode="External"/><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ndbon.boardsofnursing.org/licenselookup" TargetMode="External"/><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ndbon.boardsofnursing.org/ndbn/" TargetMode="External"/><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www.ndbon.org/chrc/" TargetMode="External"/><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www.pearsonvue.com/nclex" TargetMode="External"/><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png"/><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ndbon.boardsofnursing.org/ndbn/" TargetMode="External"/><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6.xml"/></Relationships>
</file>

<file path=ppt/slides/_rels/slide3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6.xml"/></Relationships>
</file>

<file path=ppt/slides/_rels/slide3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6.xml"/></Relationships>
</file>

<file path=ppt/slides/_rels/slide3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6.xml"/></Relationships>
</file>

<file path=ppt/slides/_rels/slide3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www.ndbon.org/" TargetMode="External"/><Relationship Id="rId1" Type="http://schemas.openxmlformats.org/officeDocument/2006/relationships/slideLayout" Target="../slideLayouts/slideLayout6.xml"/></Relationships>
</file>

<file path=ppt/slides/_rels/slide3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6.xml"/></Relationships>
</file>

<file path=ppt/slides/_rels/slide3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6.xml"/></Relationships>
</file>

<file path=ppt/slides/_rels/slide3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6.xml"/></Relationships>
</file>

<file path=ppt/slides/_rels/slide3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6.xml"/></Relationships>
</file>

<file path=ppt/slides/_rels/slide3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www.ndbon.org/" TargetMode="External"/><Relationship Id="rId1" Type="http://schemas.openxmlformats.org/officeDocument/2006/relationships/slideLayout" Target="../slideLayouts/slideLayout6.xml"/></Relationships>
</file>

<file path=ppt/slides/_rels/slide4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www.ndbon.org/2025/02/guidelines-for-employment-of-graduate-nurses-before-licensure/" TargetMode="External"/><Relationship Id="rId1" Type="http://schemas.openxmlformats.org/officeDocument/2006/relationships/slideLayout" Target="../slideLayouts/slideLayout6.xml"/></Relationships>
</file>

<file path=ppt/slides/_rels/slide4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6.xml"/></Relationships>
</file>

<file path=ppt/slides/_rels/slide4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6.xml"/></Relationships>
</file>

<file path=ppt/slides/_rels/slide4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6.xml"/></Relationships>
</file>

<file path=ppt/slides/_rels/slide4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6.xml"/></Relationships>
</file>

<file path=ppt/slides/_rels/slide4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6.xml"/></Relationships>
</file>

<file path=ppt/slides/_rels/slide46.xml.rels><?xml version="1.0" encoding="UTF-8" standalone="yes"?>
<Relationships xmlns="http://schemas.openxmlformats.org/package/2006/relationships"><Relationship Id="rId3" Type="http://schemas.openxmlformats.org/officeDocument/2006/relationships/hyperlink" Target="mailto:pvamericascustomerservice@pearson.com" TargetMode="External"/><Relationship Id="rId2" Type="http://schemas.openxmlformats.org/officeDocument/2006/relationships/hyperlink" Target="http://www.pearsonvue.com/nclex" TargetMode="External"/><Relationship Id="rId1" Type="http://schemas.openxmlformats.org/officeDocument/2006/relationships/slideLayout" Target="../slideLayouts/slideLayout7.xml"/><Relationship Id="rId6" Type="http://schemas.openxmlformats.org/officeDocument/2006/relationships/image" Target="../media/image1.png"/><Relationship Id="rId5" Type="http://schemas.openxmlformats.org/officeDocument/2006/relationships/hyperlink" Target="mailto:nclexinfo@ncsbn.org" TargetMode="External"/><Relationship Id="rId4" Type="http://schemas.openxmlformats.org/officeDocument/2006/relationships/hyperlink" Target="http://www.ncsbn.org/" TargetMode="External"/></Relationships>
</file>

<file path=ppt/slides/_rels/slide4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mailto:Exam@ndbon.org" TargetMode="Externa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bg>
      <p:bgPr>
        <a:gradFill flip="none" rotWithShape="1">
          <a:gsLst>
            <a:gs pos="100000">
              <a:schemeClr val="accent1">
                <a:lumMod val="5000"/>
                <a:lumOff val="95000"/>
              </a:schemeClr>
            </a:gs>
            <a:gs pos="100000">
              <a:schemeClr val="accent1">
                <a:lumMod val="45000"/>
                <a:lumOff val="55000"/>
              </a:schemeClr>
            </a:gs>
            <a:gs pos="98000">
              <a:schemeClr val="accent4"/>
            </a:gs>
            <a:gs pos="100000">
              <a:schemeClr val="accent1">
                <a:lumMod val="30000"/>
                <a:lumOff val="70000"/>
              </a:schemeClr>
            </a:gs>
          </a:gsLst>
          <a:lin ang="5400000" scaled="0"/>
          <a:tileRect/>
        </a:gradFill>
        <a:effectLst/>
      </p:bgPr>
    </p:bg>
    <p:spTree>
      <p:nvGrpSpPr>
        <p:cNvPr id="1" name="Shape 64"/>
        <p:cNvGrpSpPr/>
        <p:nvPr/>
      </p:nvGrpSpPr>
      <p:grpSpPr>
        <a:xfrm>
          <a:off x="0" y="0"/>
          <a:ext cx="0" cy="0"/>
          <a:chOff x="0" y="0"/>
          <a:chExt cx="0" cy="0"/>
        </a:xfrm>
      </p:grpSpPr>
      <p:sp>
        <p:nvSpPr>
          <p:cNvPr id="65" name="Shape 65"/>
          <p:cNvSpPr txBox="1">
            <a:spLocks noGrp="1"/>
          </p:cNvSpPr>
          <p:nvPr>
            <p:ph type="ctrTitle"/>
          </p:nvPr>
        </p:nvSpPr>
        <p:spPr>
          <a:xfrm>
            <a:off x="328473" y="3713882"/>
            <a:ext cx="5383247" cy="2547891"/>
          </a:xfrm>
          <a:prstGeom prst="rect">
            <a:avLst/>
          </a:prstGeom>
        </p:spPr>
        <p:txBody>
          <a:bodyPr lIns="121900" tIns="121900" rIns="121900" bIns="121900" anchor="b" anchorCtr="0">
            <a:noAutofit/>
          </a:bodyPr>
          <a:lstStyle/>
          <a:p>
            <a:pPr algn="ctr"/>
            <a:r>
              <a:rPr lang="en" sz="5400">
                <a:solidFill>
                  <a:srgbClr val="00BCD4"/>
                </a:solidFill>
                <a:effectLst>
                  <a:outerShdw blurRad="38100" dist="38100" dir="2700000" algn="tl">
                    <a:srgbClr val="000000">
                      <a:alpha val="43137"/>
                    </a:srgbClr>
                  </a:outerShdw>
                </a:effectLst>
              </a:rPr>
              <a:t>N</a:t>
            </a:r>
            <a:r>
              <a:rPr lang="en-US" sz="5400">
                <a:solidFill>
                  <a:srgbClr val="00BCD4"/>
                </a:solidFill>
                <a:effectLst>
                  <a:outerShdw blurRad="38100" dist="38100" dir="2700000" algn="tl">
                    <a:srgbClr val="000000">
                      <a:alpha val="43137"/>
                    </a:srgbClr>
                  </a:outerShdw>
                </a:effectLst>
              </a:rPr>
              <a:t>CLEX:</a:t>
            </a:r>
            <a:br>
              <a:rPr lang="en-US" sz="5400">
                <a:solidFill>
                  <a:srgbClr val="00BCD4"/>
                </a:solidFill>
                <a:effectLst>
                  <a:outerShdw blurRad="38100" dist="38100" dir="2700000" algn="tl">
                    <a:srgbClr val="000000">
                      <a:alpha val="43137"/>
                    </a:srgbClr>
                  </a:outerShdw>
                </a:effectLst>
              </a:rPr>
            </a:br>
            <a:r>
              <a:rPr lang="en-US" sz="5400">
                <a:solidFill>
                  <a:srgbClr val="00BCD4"/>
                </a:solidFill>
                <a:effectLst>
                  <a:outerShdw blurRad="38100" dist="38100" dir="2700000" algn="tl">
                    <a:srgbClr val="000000">
                      <a:alpha val="43137"/>
                    </a:srgbClr>
                  </a:outerShdw>
                </a:effectLst>
              </a:rPr>
              <a:t>OVERVIEW &amp;  APPLICATION PROCESS</a:t>
            </a:r>
            <a:br>
              <a:rPr lang="en-US">
                <a:solidFill>
                  <a:srgbClr val="00BCD4"/>
                </a:solidFill>
              </a:rPr>
            </a:br>
            <a:endParaRPr lang="en"/>
          </a:p>
        </p:txBody>
      </p:sp>
      <p:sp>
        <p:nvSpPr>
          <p:cNvPr id="2" name="Subtitle 1">
            <a:extLst>
              <a:ext uri="{FF2B5EF4-FFF2-40B4-BE49-F238E27FC236}">
                <a16:creationId xmlns:a16="http://schemas.microsoft.com/office/drawing/2014/main" id="{DCAC389E-BF88-42E5-AC13-A195280FA21B}"/>
              </a:ext>
            </a:extLst>
          </p:cNvPr>
          <p:cNvSpPr>
            <a:spLocks noGrp="1"/>
          </p:cNvSpPr>
          <p:nvPr>
            <p:ph type="subTitle" idx="1"/>
          </p:nvPr>
        </p:nvSpPr>
        <p:spPr>
          <a:xfrm>
            <a:off x="7066625" y="1242873"/>
            <a:ext cx="4554245" cy="3897297"/>
          </a:xfrm>
        </p:spPr>
        <p:txBody>
          <a:bodyPr/>
          <a:lstStyle/>
          <a:p>
            <a:pPr algn="ctr"/>
            <a:r>
              <a:rPr lang="en" sz="4800">
                <a:solidFill>
                  <a:schemeClr val="tx1"/>
                </a:solidFill>
                <a:latin typeface="Montserrat"/>
              </a:rPr>
              <a:t>NORTH DAKOTA </a:t>
            </a:r>
            <a:r>
              <a:rPr lang="en-US" sz="4800">
                <a:solidFill>
                  <a:schemeClr val="tx1"/>
                </a:solidFill>
                <a:latin typeface="Montserrat"/>
              </a:rPr>
              <a:t>BOARD OF NURSING</a:t>
            </a:r>
          </a:p>
          <a:p>
            <a:pPr algn="ctr"/>
            <a:endParaRPr lang="en-US" sz="4800">
              <a:solidFill>
                <a:schemeClr val="tx1"/>
              </a:solidFill>
              <a:effectLst>
                <a:outerShdw blurRad="38100" dist="38100" dir="2700000" algn="tl">
                  <a:srgbClr val="000000">
                    <a:alpha val="43137"/>
                  </a:srgbClr>
                </a:outerShdw>
              </a:effectLst>
            </a:endParaRPr>
          </a:p>
          <a:p>
            <a:pPr algn="ctr"/>
            <a:endParaRPr lang="en-US" sz="4800"/>
          </a:p>
        </p:txBody>
      </p:sp>
      <p:pic>
        <p:nvPicPr>
          <p:cNvPr id="3" name="Picture 2">
            <a:extLst>
              <a:ext uri="{FF2B5EF4-FFF2-40B4-BE49-F238E27FC236}">
                <a16:creationId xmlns:a16="http://schemas.microsoft.com/office/drawing/2014/main" id="{F3D4CE26-E952-419E-A65B-EBE2A7155519}"/>
              </a:ext>
            </a:extLst>
          </p:cNvPr>
          <p:cNvPicPr>
            <a:picLocks noChangeAspect="1"/>
          </p:cNvPicPr>
          <p:nvPr/>
        </p:nvPicPr>
        <p:blipFill>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8811042" y="3713882"/>
            <a:ext cx="1371645" cy="1168835"/>
          </a:xfrm>
          <a:prstGeom prst="rect">
            <a:avLst/>
          </a:prstGeom>
          <a:noFill/>
        </p:spPr>
      </p:pic>
    </p:spTree>
    <p:extLst>
      <p:ext uri="{BB962C8B-B14F-4D97-AF65-F5344CB8AC3E}">
        <p14:creationId xmlns:p14="http://schemas.microsoft.com/office/powerpoint/2010/main" val="246318510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47CE12-D03F-452F-AAC7-A78985504075}"/>
              </a:ext>
            </a:extLst>
          </p:cNvPr>
          <p:cNvSpPr>
            <a:spLocks noGrp="1"/>
          </p:cNvSpPr>
          <p:nvPr>
            <p:ph type="title"/>
          </p:nvPr>
        </p:nvSpPr>
        <p:spPr>
          <a:xfrm>
            <a:off x="1120255" y="649797"/>
            <a:ext cx="7098800" cy="647599"/>
          </a:xfrm>
        </p:spPr>
        <p:txBody>
          <a:bodyPr/>
          <a:lstStyle/>
          <a:p>
            <a:pPr algn="ctr"/>
            <a:r>
              <a:rPr lang="en-US" sz="4000">
                <a:solidFill>
                  <a:schemeClr val="tx1"/>
                </a:solidFill>
              </a:rPr>
              <a:t>NURSING LAW &amp; RULES</a:t>
            </a:r>
            <a:endParaRPr lang="en-US" sz="4000"/>
          </a:p>
        </p:txBody>
      </p:sp>
      <p:sp>
        <p:nvSpPr>
          <p:cNvPr id="3" name="Text Placeholder 2">
            <a:extLst>
              <a:ext uri="{FF2B5EF4-FFF2-40B4-BE49-F238E27FC236}">
                <a16:creationId xmlns:a16="http://schemas.microsoft.com/office/drawing/2014/main" id="{C4711A5F-B032-4206-87A2-E42563F7AEEB}"/>
              </a:ext>
            </a:extLst>
          </p:cNvPr>
          <p:cNvSpPr>
            <a:spLocks noGrp="1"/>
          </p:cNvSpPr>
          <p:nvPr>
            <p:ph type="body" idx="1"/>
          </p:nvPr>
        </p:nvSpPr>
        <p:spPr>
          <a:xfrm>
            <a:off x="355108" y="1633737"/>
            <a:ext cx="8629094" cy="4793695"/>
          </a:xfrm>
        </p:spPr>
        <p:txBody>
          <a:bodyPr/>
          <a:lstStyle/>
          <a:p>
            <a:pPr marL="342900" indent="-342900">
              <a:buFont typeface="Wingdings" panose="05000000000000000000" pitchFamily="2" charset="2"/>
              <a:buChar char="§"/>
            </a:pPr>
            <a:r>
              <a:rPr lang="en-US" sz="3400" b="1" dirty="0">
                <a:solidFill>
                  <a:schemeClr val="tx1"/>
                </a:solidFill>
                <a:latin typeface="Montserrat"/>
              </a:rPr>
              <a:t>LAW</a:t>
            </a:r>
          </a:p>
          <a:p>
            <a:pPr lvl="2" algn="ctr">
              <a:buNone/>
            </a:pPr>
            <a:r>
              <a:rPr lang="en-US" sz="2400" dirty="0">
                <a:latin typeface="Montserrat"/>
              </a:rPr>
              <a:t>North Dakota Century Code (NDCC) </a:t>
            </a:r>
          </a:p>
          <a:p>
            <a:pPr lvl="2" algn="ctr">
              <a:buNone/>
            </a:pPr>
            <a:r>
              <a:rPr lang="en-US" sz="2400" b="1" dirty="0">
                <a:latin typeface="Montserrat"/>
              </a:rPr>
              <a:t>Chapter 43-12.1</a:t>
            </a:r>
          </a:p>
          <a:p>
            <a:pPr lvl="2" algn="ctr">
              <a:buNone/>
            </a:pPr>
            <a:r>
              <a:rPr lang="en-US" sz="2400" dirty="0">
                <a:latin typeface="Montserrat"/>
              </a:rPr>
              <a:t>NURSE PRACTICES ACT</a:t>
            </a:r>
          </a:p>
          <a:p>
            <a:pPr lvl="2" algn="ctr">
              <a:buNone/>
            </a:pPr>
            <a:r>
              <a:rPr lang="en-US" sz="2400" dirty="0">
                <a:latin typeface="Montserrat"/>
                <a:hlinkClick r:id="rId2"/>
              </a:rPr>
              <a:t>https://ndlegis.gov/cencode/t43c12-1.html</a:t>
            </a:r>
            <a:r>
              <a:rPr lang="en-US" sz="2400" dirty="0">
                <a:latin typeface="Montserrat"/>
              </a:rPr>
              <a:t> </a:t>
            </a:r>
          </a:p>
          <a:p>
            <a:pPr marL="342900" indent="-342900">
              <a:buFont typeface="Wingdings" panose="05000000000000000000" pitchFamily="2" charset="2"/>
              <a:buChar char="§"/>
            </a:pPr>
            <a:r>
              <a:rPr lang="en-US" sz="3400" b="1" dirty="0">
                <a:solidFill>
                  <a:schemeClr val="tx1"/>
                </a:solidFill>
                <a:latin typeface="Montserrat"/>
              </a:rPr>
              <a:t>RULES</a:t>
            </a:r>
          </a:p>
          <a:p>
            <a:pPr algn="ctr">
              <a:buNone/>
            </a:pPr>
            <a:r>
              <a:rPr lang="en-US" sz="2400" dirty="0">
                <a:latin typeface="Montserrat"/>
              </a:rPr>
              <a:t>North Dakota Administrative Code (NDAC) </a:t>
            </a:r>
          </a:p>
          <a:p>
            <a:pPr algn="ctr">
              <a:buNone/>
            </a:pPr>
            <a:r>
              <a:rPr lang="en-US" sz="2400" b="1" dirty="0">
                <a:latin typeface="Montserrat"/>
              </a:rPr>
              <a:t>Title 54</a:t>
            </a:r>
          </a:p>
          <a:p>
            <a:pPr algn="ctr">
              <a:buNone/>
            </a:pPr>
            <a:r>
              <a:rPr lang="en-US" sz="2400" dirty="0">
                <a:latin typeface="Montserrat"/>
              </a:rPr>
              <a:t>BOARD OF NURSING  </a:t>
            </a:r>
          </a:p>
          <a:p>
            <a:pPr algn="ctr">
              <a:buNone/>
            </a:pPr>
            <a:r>
              <a:rPr lang="en-US" sz="2400" dirty="0">
                <a:latin typeface="Montserrat"/>
                <a:hlinkClick r:id="rId3"/>
              </a:rPr>
              <a:t>https://ndlegis.gov/agency-rules/north-dakota-administrative-code/index.html</a:t>
            </a:r>
            <a:r>
              <a:rPr lang="en-US" sz="2400" dirty="0">
                <a:latin typeface="Montserrat"/>
              </a:rPr>
              <a:t> </a:t>
            </a:r>
          </a:p>
          <a:p>
            <a:pPr algn="ctr">
              <a:buNone/>
            </a:pPr>
            <a:endParaRPr lang="en-US" sz="3400" dirty="0">
              <a:latin typeface="Montserrat"/>
            </a:endParaRPr>
          </a:p>
          <a:p>
            <a:pPr lvl="2" algn="ctr">
              <a:buNone/>
            </a:pPr>
            <a:endParaRPr lang="en-US" sz="3600" dirty="0"/>
          </a:p>
        </p:txBody>
      </p:sp>
      <p:pic>
        <p:nvPicPr>
          <p:cNvPr id="4" name="Picture 3">
            <a:extLst>
              <a:ext uri="{FF2B5EF4-FFF2-40B4-BE49-F238E27FC236}">
                <a16:creationId xmlns:a16="http://schemas.microsoft.com/office/drawing/2014/main" id="{9DC16C0C-9276-4F9B-9AE7-74DC25999F87}"/>
              </a:ext>
            </a:extLst>
          </p:cNvPr>
          <p:cNvPicPr>
            <a:picLocks noChangeAspect="1"/>
          </p:cNvPicPr>
          <p:nvPr/>
        </p:nvPicPr>
        <p:blipFill>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0377195" y="649797"/>
            <a:ext cx="1371645" cy="1168835"/>
          </a:xfrm>
          <a:prstGeom prst="rect">
            <a:avLst/>
          </a:prstGeom>
          <a:noFill/>
        </p:spPr>
      </p:pic>
    </p:spTree>
    <p:extLst>
      <p:ext uri="{BB962C8B-B14F-4D97-AF65-F5344CB8AC3E}">
        <p14:creationId xmlns:p14="http://schemas.microsoft.com/office/powerpoint/2010/main" val="88770036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gradFill flip="none" rotWithShape="1">
          <a:gsLst>
            <a:gs pos="100000">
              <a:srgbClr val="00CCFF"/>
            </a:gs>
            <a:gs pos="100000">
              <a:schemeClr val="accent1">
                <a:lumMod val="45000"/>
                <a:lumOff val="55000"/>
              </a:schemeClr>
            </a:gs>
            <a:gs pos="100000">
              <a:schemeClr val="accent1">
                <a:lumMod val="45000"/>
                <a:lumOff val="55000"/>
              </a:schemeClr>
            </a:gs>
            <a:gs pos="100000">
              <a:schemeClr val="accent1">
                <a:lumMod val="30000"/>
                <a:lumOff val="70000"/>
              </a:schemeClr>
            </a:gs>
          </a:gsLst>
          <a:lin ang="5400000" scaled="0"/>
          <a:tileRect/>
        </a:gra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FFE6E872-B839-4A0F-841C-331B282D12E2}"/>
              </a:ext>
            </a:extLst>
          </p:cNvPr>
          <p:cNvSpPr>
            <a:spLocks noGrp="1"/>
          </p:cNvSpPr>
          <p:nvPr>
            <p:ph type="title"/>
          </p:nvPr>
        </p:nvSpPr>
        <p:spPr>
          <a:xfrm>
            <a:off x="2258765" y="458899"/>
            <a:ext cx="6045693" cy="1707251"/>
          </a:xfrm>
        </p:spPr>
        <p:txBody>
          <a:bodyPr/>
          <a:lstStyle/>
          <a:p>
            <a:pPr algn="ctr"/>
            <a:r>
              <a:rPr lang="en-US" sz="5400">
                <a:solidFill>
                  <a:schemeClr val="tx1"/>
                </a:solidFill>
              </a:rPr>
              <a:t>NDBON Mission</a:t>
            </a:r>
            <a:br>
              <a:rPr lang="en-US" sz="3600"/>
            </a:br>
            <a:r>
              <a:rPr lang="en-US" sz="3600">
                <a:solidFill>
                  <a:srgbClr val="0070C0"/>
                </a:solidFill>
              </a:rPr>
              <a:t> </a:t>
            </a:r>
          </a:p>
        </p:txBody>
      </p:sp>
      <p:sp>
        <p:nvSpPr>
          <p:cNvPr id="4" name="Text Placeholder 3">
            <a:extLst>
              <a:ext uri="{FF2B5EF4-FFF2-40B4-BE49-F238E27FC236}">
                <a16:creationId xmlns:a16="http://schemas.microsoft.com/office/drawing/2014/main" id="{AB318521-D353-4D05-9219-43A5265F503E}"/>
              </a:ext>
            </a:extLst>
          </p:cNvPr>
          <p:cNvSpPr>
            <a:spLocks noGrp="1"/>
          </p:cNvSpPr>
          <p:nvPr>
            <p:ph type="body" idx="1"/>
          </p:nvPr>
        </p:nvSpPr>
        <p:spPr>
          <a:xfrm>
            <a:off x="1117666" y="2166151"/>
            <a:ext cx="8327890" cy="4321347"/>
          </a:xfrm>
        </p:spPr>
        <p:txBody>
          <a:bodyPr/>
          <a:lstStyle/>
          <a:p>
            <a:pPr algn="ctr">
              <a:buNone/>
            </a:pPr>
            <a:endParaRPr lang="en-US" sz="1800" b="1" i="1">
              <a:latin typeface="Montserrat"/>
            </a:endParaRPr>
          </a:p>
          <a:p>
            <a:pPr algn="ctr">
              <a:buNone/>
            </a:pPr>
            <a:r>
              <a:rPr lang="en-US" sz="4400">
                <a:effectLst>
                  <a:outerShdw blurRad="38100" dist="38100" dir="2700000" algn="tl">
                    <a:srgbClr val="000000">
                      <a:alpha val="43137"/>
                    </a:srgbClr>
                  </a:outerShdw>
                </a:effectLst>
                <a:latin typeface="Montserrat"/>
              </a:rPr>
              <a:t>- </a:t>
            </a:r>
            <a:r>
              <a:rPr lang="en-US" sz="4400">
                <a:solidFill>
                  <a:srgbClr val="00B0F0"/>
                </a:solidFill>
                <a:effectLst>
                  <a:outerShdw blurRad="38100" dist="38100" dir="2700000" algn="tl">
                    <a:srgbClr val="000000">
                      <a:alpha val="43137"/>
                    </a:srgbClr>
                  </a:outerShdw>
                </a:effectLst>
                <a:latin typeface="Montserrat"/>
              </a:rPr>
              <a:t>Public Protection </a:t>
            </a:r>
            <a:r>
              <a:rPr lang="en-US" sz="4400">
                <a:effectLst>
                  <a:outerShdw blurRad="38100" dist="38100" dir="2700000" algn="tl">
                    <a:srgbClr val="000000">
                      <a:alpha val="43137"/>
                    </a:srgbClr>
                  </a:outerShdw>
                </a:effectLst>
                <a:latin typeface="Montserrat"/>
              </a:rPr>
              <a:t>- </a:t>
            </a:r>
          </a:p>
          <a:p>
            <a:pPr algn="ctr">
              <a:buNone/>
            </a:pPr>
            <a:endParaRPr lang="en-US">
              <a:latin typeface="Montserrat"/>
            </a:endParaRPr>
          </a:p>
          <a:p>
            <a:pPr algn="ctr">
              <a:buNone/>
            </a:pPr>
            <a:r>
              <a:rPr lang="en-US" sz="3600">
                <a:latin typeface="Montserrat"/>
              </a:rPr>
              <a:t>To assure ND citizens quality nursing care and promote public safety through the regulation of standards for nursing education, licensure, and practice.</a:t>
            </a:r>
          </a:p>
          <a:p>
            <a:endParaRPr lang="en-US"/>
          </a:p>
        </p:txBody>
      </p:sp>
      <p:pic>
        <p:nvPicPr>
          <p:cNvPr id="5" name="Picture 4">
            <a:extLst>
              <a:ext uri="{FF2B5EF4-FFF2-40B4-BE49-F238E27FC236}">
                <a16:creationId xmlns:a16="http://schemas.microsoft.com/office/drawing/2014/main" id="{1F94CB89-FF4C-4389-9AF1-422BA1E95018}"/>
              </a:ext>
            </a:extLst>
          </p:cNvPr>
          <p:cNvPicPr>
            <a:picLocks noChangeAspect="1"/>
          </p:cNvPicPr>
          <p:nvPr/>
        </p:nvPicPr>
        <p:blipFill>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0143732" y="458899"/>
            <a:ext cx="1371645" cy="1168835"/>
          </a:xfrm>
          <a:prstGeom prst="rect">
            <a:avLst/>
          </a:prstGeom>
          <a:noFill/>
        </p:spPr>
      </p:pic>
    </p:spTree>
    <p:extLst>
      <p:ext uri="{BB962C8B-B14F-4D97-AF65-F5344CB8AC3E}">
        <p14:creationId xmlns:p14="http://schemas.microsoft.com/office/powerpoint/2010/main" val="279410048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gradFill flip="none" rotWithShape="1">
          <a:gsLst>
            <a:gs pos="100000">
              <a:srgbClr val="7030A0"/>
            </a:gs>
            <a:gs pos="100000">
              <a:schemeClr val="accent1">
                <a:lumMod val="45000"/>
                <a:lumOff val="55000"/>
              </a:schemeClr>
            </a:gs>
            <a:gs pos="100000">
              <a:schemeClr val="accent1">
                <a:lumMod val="45000"/>
                <a:lumOff val="55000"/>
              </a:schemeClr>
            </a:gs>
            <a:gs pos="100000">
              <a:schemeClr val="accent1">
                <a:lumMod val="30000"/>
                <a:lumOff val="70000"/>
              </a:schemeClr>
            </a:gs>
          </a:gsLst>
          <a:lin ang="5400000" scaled="0"/>
          <a:tileRect/>
        </a:gradFill>
        <a:effectLst/>
      </p:bgPr>
    </p:bg>
    <p:spTree>
      <p:nvGrpSpPr>
        <p:cNvPr id="1" name="Shape 308"/>
        <p:cNvGrpSpPr/>
        <p:nvPr/>
      </p:nvGrpSpPr>
      <p:grpSpPr>
        <a:xfrm>
          <a:off x="0" y="0"/>
          <a:ext cx="0" cy="0"/>
          <a:chOff x="0" y="0"/>
          <a:chExt cx="0" cy="0"/>
        </a:xfrm>
      </p:grpSpPr>
      <p:sp>
        <p:nvSpPr>
          <p:cNvPr id="309" name="Shape 309"/>
          <p:cNvSpPr txBox="1">
            <a:spLocks noGrp="1"/>
          </p:cNvSpPr>
          <p:nvPr>
            <p:ph type="title"/>
          </p:nvPr>
        </p:nvSpPr>
        <p:spPr>
          <a:xfrm>
            <a:off x="85570" y="2480555"/>
            <a:ext cx="2930004" cy="1663428"/>
          </a:xfrm>
          <a:prstGeom prst="rect">
            <a:avLst/>
          </a:prstGeom>
        </p:spPr>
        <p:txBody>
          <a:bodyPr lIns="121900" tIns="121900" rIns="121900" bIns="121900" anchor="b" anchorCtr="0">
            <a:noAutofit/>
          </a:bodyPr>
          <a:lstStyle/>
          <a:p>
            <a:r>
              <a:rPr lang="en-US" sz="3600">
                <a:solidFill>
                  <a:schemeClr val="tx1"/>
                </a:solidFill>
              </a:rPr>
              <a:t>NCLEX PARTNERS</a:t>
            </a:r>
            <a:endParaRPr lang="en" sz="3600">
              <a:solidFill>
                <a:schemeClr val="tx1"/>
              </a:solidFill>
            </a:endParaRPr>
          </a:p>
        </p:txBody>
      </p:sp>
      <p:sp>
        <p:nvSpPr>
          <p:cNvPr id="310" name="Shape 310"/>
          <p:cNvSpPr txBox="1"/>
          <p:nvPr/>
        </p:nvSpPr>
        <p:spPr>
          <a:xfrm>
            <a:off x="4726156" y="286358"/>
            <a:ext cx="5614345" cy="1798173"/>
          </a:xfrm>
          <a:prstGeom prst="rect">
            <a:avLst/>
          </a:prstGeom>
          <a:noFill/>
          <a:ln w="9525" cap="flat" cmpd="sng">
            <a:solidFill>
              <a:srgbClr val="FFFFFF"/>
            </a:solidFill>
            <a:prstDash val="dot"/>
            <a:round/>
            <a:headEnd type="none" w="med" len="med"/>
            <a:tailEnd type="none" w="med" len="med"/>
          </a:ln>
        </p:spPr>
        <p:txBody>
          <a:bodyPr lIns="121900" tIns="121900" rIns="121900" bIns="121900" anchor="ctr" anchorCtr="0">
            <a:noAutofit/>
          </a:bodyPr>
          <a:lstStyle/>
          <a:p>
            <a:pPr algn="ctr"/>
            <a:endParaRPr lang="en-US" sz="2800" b="1">
              <a:solidFill>
                <a:schemeClr val="bg1"/>
              </a:solidFill>
              <a:latin typeface="Montserrat"/>
              <a:cs typeface="Times New Roman" pitchFamily="18" charset="0"/>
            </a:endParaRPr>
          </a:p>
          <a:p>
            <a:pPr algn="ctr"/>
            <a:endParaRPr lang="en-US" sz="2800" b="1">
              <a:solidFill>
                <a:schemeClr val="bg1"/>
              </a:solidFill>
              <a:latin typeface="Montserrat"/>
              <a:cs typeface="Times New Roman" pitchFamily="18" charset="0"/>
            </a:endParaRPr>
          </a:p>
          <a:p>
            <a:pPr algn="ctr"/>
            <a:endParaRPr lang="en-US" sz="2800" b="1">
              <a:solidFill>
                <a:schemeClr val="bg1"/>
              </a:solidFill>
              <a:latin typeface="Montserrat"/>
              <a:cs typeface="Times New Roman" pitchFamily="18" charset="0"/>
            </a:endParaRPr>
          </a:p>
          <a:p>
            <a:pPr algn="ctr"/>
            <a:endParaRPr lang="en-US" sz="2800" b="1">
              <a:solidFill>
                <a:schemeClr val="bg1"/>
              </a:solidFill>
              <a:latin typeface="Montserrat"/>
              <a:cs typeface="Times New Roman" pitchFamily="18" charset="0"/>
            </a:endParaRPr>
          </a:p>
          <a:p>
            <a:pPr algn="ctr"/>
            <a:r>
              <a:rPr lang="en-US" sz="2800" b="1">
                <a:solidFill>
                  <a:schemeClr val="bg1"/>
                </a:solidFill>
                <a:latin typeface="Montserrat"/>
                <a:cs typeface="Times New Roman" pitchFamily="18" charset="0"/>
              </a:rPr>
              <a:t>NDBON</a:t>
            </a:r>
          </a:p>
          <a:p>
            <a:pPr algn="ctr"/>
            <a:r>
              <a:rPr lang="en-US" sz="2800">
                <a:solidFill>
                  <a:schemeClr val="bg1"/>
                </a:solidFill>
                <a:latin typeface="Montserrat"/>
                <a:cs typeface="Times New Roman" pitchFamily="18" charset="0"/>
              </a:rPr>
              <a:t>www.ndbon.org</a:t>
            </a:r>
          </a:p>
          <a:p>
            <a:r>
              <a:rPr lang="en-US" sz="2400">
                <a:solidFill>
                  <a:schemeClr val="bg1"/>
                </a:solidFill>
                <a:latin typeface="Times New Roman" pitchFamily="18" charset="0"/>
                <a:cs typeface="Times New Roman" pitchFamily="18" charset="0"/>
              </a:rPr>
              <a:t>               </a:t>
            </a:r>
          </a:p>
        </p:txBody>
      </p:sp>
      <p:sp>
        <p:nvSpPr>
          <p:cNvPr id="317" name="Shape 317"/>
          <p:cNvSpPr txBox="1"/>
          <p:nvPr/>
        </p:nvSpPr>
        <p:spPr>
          <a:xfrm>
            <a:off x="3822969" y="2458022"/>
            <a:ext cx="7733488" cy="1595336"/>
          </a:xfrm>
          <a:prstGeom prst="rect">
            <a:avLst/>
          </a:prstGeom>
          <a:noFill/>
          <a:ln w="9525" cap="flat" cmpd="sng">
            <a:solidFill>
              <a:srgbClr val="FFFFFF"/>
            </a:solidFill>
            <a:prstDash val="dot"/>
            <a:round/>
            <a:headEnd type="none" w="med" len="med"/>
            <a:tailEnd type="none" w="med" len="med"/>
          </a:ln>
        </p:spPr>
        <p:txBody>
          <a:bodyPr lIns="121900" tIns="121900" rIns="121900" bIns="121900" anchor="ctr" anchorCtr="0">
            <a:noAutofit/>
          </a:bodyPr>
          <a:lstStyle/>
          <a:p>
            <a:pPr algn="ctr"/>
            <a:r>
              <a:rPr lang="en-US" sz="2800" b="1">
                <a:solidFill>
                  <a:schemeClr val="bg1"/>
                </a:solidFill>
                <a:latin typeface="Montserrat"/>
                <a:cs typeface="Times New Roman" pitchFamily="18" charset="0"/>
              </a:rPr>
              <a:t>National Council of State Boards of Nursing NCSBN </a:t>
            </a:r>
          </a:p>
          <a:p>
            <a:pPr algn="ctr"/>
            <a:r>
              <a:rPr lang="en-US" sz="2800">
                <a:solidFill>
                  <a:schemeClr val="bg1"/>
                </a:solidFill>
                <a:latin typeface="Montserrat"/>
                <a:cs typeface="Times New Roman" pitchFamily="18" charset="0"/>
              </a:rPr>
              <a:t>www.ncsbn.org/nclex</a:t>
            </a:r>
          </a:p>
        </p:txBody>
      </p:sp>
      <p:sp>
        <p:nvSpPr>
          <p:cNvPr id="318" name="Shape 318"/>
          <p:cNvSpPr txBox="1"/>
          <p:nvPr/>
        </p:nvSpPr>
        <p:spPr>
          <a:xfrm>
            <a:off x="5338999" y="4602627"/>
            <a:ext cx="6188277" cy="1535526"/>
          </a:xfrm>
          <a:prstGeom prst="rect">
            <a:avLst/>
          </a:prstGeom>
          <a:noFill/>
          <a:ln w="9525" cap="flat" cmpd="sng">
            <a:solidFill>
              <a:srgbClr val="FFFFFF"/>
            </a:solidFill>
            <a:prstDash val="dot"/>
            <a:round/>
            <a:headEnd type="none" w="med" len="med"/>
            <a:tailEnd type="none" w="med" len="med"/>
          </a:ln>
        </p:spPr>
        <p:txBody>
          <a:bodyPr lIns="121900" tIns="121900" rIns="121900" bIns="121900" anchor="ctr" anchorCtr="0">
            <a:noAutofit/>
          </a:bodyPr>
          <a:lstStyle/>
          <a:p>
            <a:pPr algn="ctr"/>
            <a:r>
              <a:rPr lang="en-US" sz="2800" dirty="0">
                <a:solidFill>
                  <a:schemeClr val="bg1"/>
                </a:solidFill>
                <a:latin typeface="Montserrat"/>
                <a:cs typeface="Times New Roman" pitchFamily="18" charset="0"/>
              </a:rPr>
              <a:t>Pearson</a:t>
            </a:r>
          </a:p>
          <a:p>
            <a:pPr algn="ctr"/>
            <a:r>
              <a:rPr lang="en-US" sz="2800" dirty="0">
                <a:solidFill>
                  <a:schemeClr val="bg1"/>
                </a:solidFill>
                <a:latin typeface="Montserrat"/>
                <a:cs typeface="Times New Roman" pitchFamily="18" charset="0"/>
              </a:rPr>
              <a:t>NCLEX Candidate Services</a:t>
            </a:r>
          </a:p>
          <a:p>
            <a:pPr algn="ctr"/>
            <a:r>
              <a:rPr lang="en-US" sz="2800" dirty="0">
                <a:solidFill>
                  <a:schemeClr val="bg1"/>
                </a:solidFill>
                <a:latin typeface="Montserrat"/>
                <a:cs typeface="Times New Roman" pitchFamily="18" charset="0"/>
              </a:rPr>
              <a:t>www.pearsonvue.com/nclex </a:t>
            </a:r>
          </a:p>
        </p:txBody>
      </p:sp>
      <p:pic>
        <p:nvPicPr>
          <p:cNvPr id="5" name="Picture 4">
            <a:extLst>
              <a:ext uri="{FF2B5EF4-FFF2-40B4-BE49-F238E27FC236}">
                <a16:creationId xmlns:a16="http://schemas.microsoft.com/office/drawing/2014/main" id="{989608C2-F39D-4861-98C5-7D2D2AEFBF8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924175" y="3548543"/>
            <a:ext cx="2032131" cy="935301"/>
          </a:xfrm>
          <a:prstGeom prst="rect">
            <a:avLst/>
          </a:prstGeom>
        </p:spPr>
      </p:pic>
      <p:pic>
        <p:nvPicPr>
          <p:cNvPr id="7" name="Picture 6">
            <a:extLst>
              <a:ext uri="{FF2B5EF4-FFF2-40B4-BE49-F238E27FC236}">
                <a16:creationId xmlns:a16="http://schemas.microsoft.com/office/drawing/2014/main" id="{DEF8A071-A9D4-4D1B-B8D5-F57601FEEA2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877582" y="365565"/>
            <a:ext cx="3946822" cy="1104762"/>
          </a:xfrm>
          <a:prstGeom prst="rect">
            <a:avLst/>
          </a:prstGeom>
        </p:spPr>
      </p:pic>
      <p:pic>
        <p:nvPicPr>
          <p:cNvPr id="9" name="Picture 8">
            <a:extLst>
              <a:ext uri="{FF2B5EF4-FFF2-40B4-BE49-F238E27FC236}">
                <a16:creationId xmlns:a16="http://schemas.microsoft.com/office/drawing/2014/main" id="{7007C619-6751-4C8E-9818-F80E1C6526D5}"/>
              </a:ext>
            </a:extLst>
          </p:cNvPr>
          <p:cNvPicPr>
            <a:picLocks noChangeAspect="1"/>
          </p:cNvPicPr>
          <p:nvPr/>
        </p:nvPicPr>
        <p:blipFill>
          <a:blip r:embed="rId5"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0584662" y="601026"/>
            <a:ext cx="1371645" cy="1168835"/>
          </a:xfrm>
          <a:prstGeom prst="rect">
            <a:avLst/>
          </a:prstGeom>
          <a:noFill/>
        </p:spPr>
      </p:pic>
      <p:pic>
        <p:nvPicPr>
          <p:cNvPr id="2" name="Picture 1">
            <a:extLst>
              <a:ext uri="{FF2B5EF4-FFF2-40B4-BE49-F238E27FC236}">
                <a16:creationId xmlns:a16="http://schemas.microsoft.com/office/drawing/2014/main" id="{BF670993-4A1F-8266-296A-FFF65F44C7D5}"/>
              </a:ext>
            </a:extLst>
          </p:cNvPr>
          <p:cNvPicPr>
            <a:picLocks noChangeAspect="1"/>
          </p:cNvPicPr>
          <p:nvPr/>
        </p:nvPicPr>
        <p:blipFill>
          <a:blip r:embed="rId6"/>
          <a:stretch>
            <a:fillRect/>
          </a:stretch>
        </p:blipFill>
        <p:spPr>
          <a:xfrm>
            <a:off x="3668365" y="4318963"/>
            <a:ext cx="2801509" cy="845111"/>
          </a:xfrm>
          <a:prstGeom prst="rect">
            <a:avLst/>
          </a:prstGeom>
        </p:spPr>
      </p:pic>
    </p:spTree>
    <p:extLst>
      <p:ext uri="{BB962C8B-B14F-4D97-AF65-F5344CB8AC3E}">
        <p14:creationId xmlns:p14="http://schemas.microsoft.com/office/powerpoint/2010/main" val="15175742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10"/>
                                        </p:tgtEl>
                                        <p:attrNameLst>
                                          <p:attrName>style.visibility</p:attrName>
                                        </p:attrNameLst>
                                      </p:cBhvr>
                                      <p:to>
                                        <p:strVal val="visible"/>
                                      </p:to>
                                    </p:set>
                                    <p:animEffect transition="in" filter="fade">
                                      <p:cBhvr>
                                        <p:cTn id="7" dur="1000"/>
                                        <p:tgtEl>
                                          <p:spTgt spid="310"/>
                                        </p:tgtEl>
                                      </p:cBhvr>
                                    </p:animEffect>
                                    <p:anim calcmode="lin" valueType="num">
                                      <p:cBhvr>
                                        <p:cTn id="8" dur="1000" fill="hold"/>
                                        <p:tgtEl>
                                          <p:spTgt spid="310"/>
                                        </p:tgtEl>
                                        <p:attrNameLst>
                                          <p:attrName>ppt_x</p:attrName>
                                        </p:attrNameLst>
                                      </p:cBhvr>
                                      <p:tavLst>
                                        <p:tav tm="0">
                                          <p:val>
                                            <p:strVal val="#ppt_x"/>
                                          </p:val>
                                        </p:tav>
                                        <p:tav tm="100000">
                                          <p:val>
                                            <p:strVal val="#ppt_x"/>
                                          </p:val>
                                        </p:tav>
                                      </p:tavLst>
                                    </p:anim>
                                    <p:anim calcmode="lin" valueType="num">
                                      <p:cBhvr>
                                        <p:cTn id="9" dur="1000" fill="hold"/>
                                        <p:tgtEl>
                                          <p:spTgt spid="310"/>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17"/>
                                        </p:tgtEl>
                                        <p:attrNameLst>
                                          <p:attrName>style.visibility</p:attrName>
                                        </p:attrNameLst>
                                      </p:cBhvr>
                                      <p:to>
                                        <p:strVal val="visible"/>
                                      </p:to>
                                    </p:set>
                                    <p:animEffect transition="in" filter="fade">
                                      <p:cBhvr>
                                        <p:cTn id="14" dur="1000"/>
                                        <p:tgtEl>
                                          <p:spTgt spid="317"/>
                                        </p:tgtEl>
                                      </p:cBhvr>
                                    </p:animEffect>
                                    <p:anim calcmode="lin" valueType="num">
                                      <p:cBhvr>
                                        <p:cTn id="15" dur="1000" fill="hold"/>
                                        <p:tgtEl>
                                          <p:spTgt spid="317"/>
                                        </p:tgtEl>
                                        <p:attrNameLst>
                                          <p:attrName>ppt_x</p:attrName>
                                        </p:attrNameLst>
                                      </p:cBhvr>
                                      <p:tavLst>
                                        <p:tav tm="0">
                                          <p:val>
                                            <p:strVal val="#ppt_x"/>
                                          </p:val>
                                        </p:tav>
                                        <p:tav tm="100000">
                                          <p:val>
                                            <p:strVal val="#ppt_x"/>
                                          </p:val>
                                        </p:tav>
                                      </p:tavLst>
                                    </p:anim>
                                    <p:anim calcmode="lin" valueType="num">
                                      <p:cBhvr>
                                        <p:cTn id="16" dur="1000" fill="hold"/>
                                        <p:tgtEl>
                                          <p:spTgt spid="317"/>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18"/>
                                        </p:tgtEl>
                                        <p:attrNameLst>
                                          <p:attrName>style.visibility</p:attrName>
                                        </p:attrNameLst>
                                      </p:cBhvr>
                                      <p:to>
                                        <p:strVal val="visible"/>
                                      </p:to>
                                    </p:set>
                                    <p:animEffect transition="in" filter="fade">
                                      <p:cBhvr>
                                        <p:cTn id="21" dur="1000"/>
                                        <p:tgtEl>
                                          <p:spTgt spid="318"/>
                                        </p:tgtEl>
                                      </p:cBhvr>
                                    </p:animEffect>
                                    <p:anim calcmode="lin" valueType="num">
                                      <p:cBhvr>
                                        <p:cTn id="22" dur="1000" fill="hold"/>
                                        <p:tgtEl>
                                          <p:spTgt spid="318"/>
                                        </p:tgtEl>
                                        <p:attrNameLst>
                                          <p:attrName>ppt_x</p:attrName>
                                        </p:attrNameLst>
                                      </p:cBhvr>
                                      <p:tavLst>
                                        <p:tav tm="0">
                                          <p:val>
                                            <p:strVal val="#ppt_x"/>
                                          </p:val>
                                        </p:tav>
                                        <p:tav tm="100000">
                                          <p:val>
                                            <p:strVal val="#ppt_x"/>
                                          </p:val>
                                        </p:tav>
                                      </p:tavLst>
                                    </p:anim>
                                    <p:anim calcmode="lin" valueType="num">
                                      <p:cBhvr>
                                        <p:cTn id="23" dur="1000" fill="hold"/>
                                        <p:tgtEl>
                                          <p:spTgt spid="31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0" grpId="0" animBg="1"/>
      <p:bldP spid="317" grpId="0" animBg="1"/>
      <p:bldP spid="318"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accent2">
            <a:lumMod val="60000"/>
            <a:lumOff val="4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708CE0-7AE2-422E-807E-0BC089713CF9}"/>
              </a:ext>
            </a:extLst>
          </p:cNvPr>
          <p:cNvSpPr>
            <a:spLocks noGrp="1"/>
          </p:cNvSpPr>
          <p:nvPr>
            <p:ph type="title"/>
          </p:nvPr>
        </p:nvSpPr>
        <p:spPr/>
        <p:txBody>
          <a:bodyPr/>
          <a:lstStyle/>
          <a:p>
            <a:pPr algn="ctr"/>
            <a:r>
              <a:rPr lang="en-US" sz="3600">
                <a:solidFill>
                  <a:schemeClr val="tx1"/>
                </a:solidFill>
              </a:rPr>
              <a:t>National Council Licensure Examination (NCLEX) </a:t>
            </a:r>
          </a:p>
        </p:txBody>
      </p:sp>
      <p:sp>
        <p:nvSpPr>
          <p:cNvPr id="3" name="Text Placeholder 2">
            <a:extLst>
              <a:ext uri="{FF2B5EF4-FFF2-40B4-BE49-F238E27FC236}">
                <a16:creationId xmlns:a16="http://schemas.microsoft.com/office/drawing/2014/main" id="{4D488DCE-D1AD-4965-9050-931E69CC2083}"/>
              </a:ext>
            </a:extLst>
          </p:cNvPr>
          <p:cNvSpPr>
            <a:spLocks noGrp="1"/>
          </p:cNvSpPr>
          <p:nvPr>
            <p:ph type="body" idx="1"/>
          </p:nvPr>
        </p:nvSpPr>
        <p:spPr>
          <a:xfrm>
            <a:off x="905522" y="1935578"/>
            <a:ext cx="8909597" cy="4216647"/>
          </a:xfrm>
        </p:spPr>
        <p:txBody>
          <a:bodyPr/>
          <a:lstStyle/>
          <a:p>
            <a:pPr marL="342900" indent="-342900">
              <a:buFont typeface="Wingdings" panose="05000000000000000000" pitchFamily="2" charset="2"/>
              <a:buChar char="§"/>
            </a:pPr>
            <a:r>
              <a:rPr lang="en-US" sz="2400">
                <a:latin typeface="Montserrat"/>
              </a:rPr>
              <a:t>The NCLEX has been given via computer since April 1994. Offered only in computerized adaptive testing (CAT) format, with no paper-and-pencil format option.</a:t>
            </a:r>
          </a:p>
          <a:p>
            <a:pPr marL="342900" indent="-342900">
              <a:buFont typeface="Wingdings" panose="05000000000000000000" pitchFamily="2" charset="2"/>
              <a:buChar char="§"/>
            </a:pPr>
            <a:r>
              <a:rPr lang="en-US" sz="2400">
                <a:latin typeface="Montserrat"/>
              </a:rPr>
              <a:t>Item types include multiple-choice, multiple-response, fill-in-the-blank, exhibit, drag &amp; drop/ordered response, and graphic items. </a:t>
            </a:r>
          </a:p>
          <a:p>
            <a:pPr marL="342900" indent="-342900">
              <a:buFont typeface="Wingdings" panose="05000000000000000000" pitchFamily="2" charset="2"/>
              <a:buChar char="§"/>
            </a:pPr>
            <a:r>
              <a:rPr lang="en-US" sz="2400">
                <a:latin typeface="Montserrat" panose="00000500000000000000" pitchFamily="2" charset="0"/>
              </a:rPr>
              <a:t>Testers are encouraged to review the NCLEX tutorial which instructs how to answer the different types of items you will see. Available on the NCSBN website at </a:t>
            </a:r>
            <a:r>
              <a:rPr lang="en-US" sz="2400">
                <a:latin typeface="Montserrat" panose="00000500000000000000" pitchFamily="2" charset="0"/>
                <a:hlinkClick r:id="rId2"/>
              </a:rPr>
              <a:t>NCLEX Tutorial | NCSBN</a:t>
            </a:r>
            <a:r>
              <a:rPr lang="en-US" sz="2400">
                <a:latin typeface="Montserrat" panose="00000500000000000000" pitchFamily="2" charset="0"/>
              </a:rPr>
              <a:t>.</a:t>
            </a:r>
          </a:p>
          <a:p>
            <a:pPr marL="342900" indent="-342900">
              <a:buFont typeface="Wingdings" panose="05000000000000000000" pitchFamily="2" charset="2"/>
              <a:buChar char="§"/>
            </a:pPr>
            <a:r>
              <a:rPr lang="en-US" sz="2400">
                <a:latin typeface="Montserrat"/>
              </a:rPr>
              <a:t>On-screen calculator available during exam.</a:t>
            </a:r>
          </a:p>
          <a:p>
            <a:pPr marL="342900" indent="-342900">
              <a:buFont typeface="Wingdings" panose="05000000000000000000" pitchFamily="2" charset="2"/>
              <a:buChar char="§"/>
            </a:pPr>
            <a:endParaRPr lang="en-US">
              <a:latin typeface="Montserrat"/>
            </a:endParaRPr>
          </a:p>
        </p:txBody>
      </p:sp>
      <p:pic>
        <p:nvPicPr>
          <p:cNvPr id="6" name="Picture 5">
            <a:extLst>
              <a:ext uri="{FF2B5EF4-FFF2-40B4-BE49-F238E27FC236}">
                <a16:creationId xmlns:a16="http://schemas.microsoft.com/office/drawing/2014/main" id="{78F602B0-E164-4D7B-ADD8-8FC45B06FD68}"/>
              </a:ext>
            </a:extLst>
          </p:cNvPr>
          <p:cNvPicPr>
            <a:picLocks noChangeAspect="1"/>
          </p:cNvPicPr>
          <p:nvPr/>
        </p:nvPicPr>
        <p:blipFill>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0143732" y="458899"/>
            <a:ext cx="1371645" cy="1168835"/>
          </a:xfrm>
          <a:prstGeom prst="rect">
            <a:avLst/>
          </a:prstGeom>
          <a:noFill/>
        </p:spPr>
      </p:pic>
    </p:spTree>
    <p:extLst>
      <p:ext uri="{BB962C8B-B14F-4D97-AF65-F5344CB8AC3E}">
        <p14:creationId xmlns:p14="http://schemas.microsoft.com/office/powerpoint/2010/main" val="157233484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0070C0"/>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C31552-9BEF-446F-9E23-B81C66C91B4E}"/>
              </a:ext>
            </a:extLst>
          </p:cNvPr>
          <p:cNvSpPr>
            <a:spLocks noGrp="1"/>
          </p:cNvSpPr>
          <p:nvPr>
            <p:ph type="title"/>
          </p:nvPr>
        </p:nvSpPr>
        <p:spPr/>
        <p:txBody>
          <a:bodyPr/>
          <a:lstStyle/>
          <a:p>
            <a:pPr algn="ctr"/>
            <a:r>
              <a:rPr lang="en-US" sz="3600">
                <a:solidFill>
                  <a:schemeClr val="tx1"/>
                </a:solidFill>
              </a:rPr>
              <a:t>National Council Licensure Examination (NCLEX) </a:t>
            </a:r>
            <a:endParaRPr lang="en-US" sz="3600"/>
          </a:p>
        </p:txBody>
      </p:sp>
      <p:sp>
        <p:nvSpPr>
          <p:cNvPr id="3" name="Text Placeholder 2">
            <a:extLst>
              <a:ext uri="{FF2B5EF4-FFF2-40B4-BE49-F238E27FC236}">
                <a16:creationId xmlns:a16="http://schemas.microsoft.com/office/drawing/2014/main" id="{13CA520B-C75A-4EFE-A356-EF5C421750B0}"/>
              </a:ext>
            </a:extLst>
          </p:cNvPr>
          <p:cNvSpPr>
            <a:spLocks noGrp="1"/>
          </p:cNvSpPr>
          <p:nvPr>
            <p:ph type="body" idx="1"/>
          </p:nvPr>
        </p:nvSpPr>
        <p:spPr>
          <a:xfrm>
            <a:off x="807952" y="1943793"/>
            <a:ext cx="8806648" cy="4296546"/>
          </a:xfrm>
        </p:spPr>
        <p:txBody>
          <a:bodyPr/>
          <a:lstStyle/>
          <a:p>
            <a:pPr marL="342900" indent="-342900">
              <a:buFont typeface="Wingdings" panose="05000000000000000000" pitchFamily="2" charset="2"/>
              <a:buChar char="§"/>
            </a:pPr>
            <a:r>
              <a:rPr lang="en-US" sz="2600">
                <a:latin typeface="Montserrat"/>
              </a:rPr>
              <a:t>Exam designed to test knowledge, skills &amp; abilities essential to safe, effective nursing practice at the </a:t>
            </a:r>
            <a:r>
              <a:rPr lang="en-US" sz="2600" b="1">
                <a:solidFill>
                  <a:schemeClr val="tx1"/>
                </a:solidFill>
                <a:latin typeface="Montserrat"/>
              </a:rPr>
              <a:t>ENTRY</a:t>
            </a:r>
            <a:r>
              <a:rPr lang="en-US" sz="2600">
                <a:latin typeface="Montserrat"/>
              </a:rPr>
              <a:t> level.</a:t>
            </a:r>
          </a:p>
          <a:p>
            <a:pPr marL="342900" indent="-342900">
              <a:buFont typeface="Wingdings" panose="05000000000000000000" pitchFamily="2" charset="2"/>
              <a:buChar char="§"/>
            </a:pPr>
            <a:r>
              <a:rPr lang="en-US" sz="2600">
                <a:latin typeface="Montserrat"/>
              </a:rPr>
              <a:t>NCLEX-RN &amp; NCLEX-PN include 15 </a:t>
            </a:r>
            <a:r>
              <a:rPr lang="en-US" sz="2600" b="1">
                <a:solidFill>
                  <a:srgbClr val="0070C0"/>
                </a:solidFill>
                <a:latin typeface="Montserrat"/>
              </a:rPr>
              <a:t>unscored </a:t>
            </a:r>
            <a:r>
              <a:rPr lang="en-US" sz="2600">
                <a:latin typeface="Montserrat"/>
              </a:rPr>
              <a:t>pretest items (questions). The minimum number of </a:t>
            </a:r>
            <a:r>
              <a:rPr lang="en-US" sz="2600" b="1">
                <a:solidFill>
                  <a:srgbClr val="0070C0"/>
                </a:solidFill>
                <a:latin typeface="Montserrat"/>
              </a:rPr>
              <a:t>scored </a:t>
            </a:r>
            <a:r>
              <a:rPr lang="en-US" sz="2600">
                <a:latin typeface="Montserrat"/>
              </a:rPr>
              <a:t>questions for each exam is 70 and the maximum is 135 (total number questions answered 85-150). Time limit is </a:t>
            </a:r>
            <a:r>
              <a:rPr lang="en-US" sz="2600" b="1">
                <a:solidFill>
                  <a:srgbClr val="0070C0"/>
                </a:solidFill>
                <a:latin typeface="Montserrat"/>
              </a:rPr>
              <a:t>five</a:t>
            </a:r>
            <a:r>
              <a:rPr lang="en-US" sz="2600">
                <a:latin typeface="Montserrat"/>
              </a:rPr>
              <a:t> (</a:t>
            </a:r>
            <a:r>
              <a:rPr lang="en-US" sz="2600" b="1">
                <a:solidFill>
                  <a:srgbClr val="0070C0"/>
                </a:solidFill>
                <a:latin typeface="Montserrat"/>
              </a:rPr>
              <a:t>5</a:t>
            </a:r>
            <a:r>
              <a:rPr lang="en-US" sz="2600">
                <a:latin typeface="Montserrat"/>
              </a:rPr>
              <a:t>) hours.</a:t>
            </a:r>
          </a:p>
          <a:p>
            <a:pPr marL="342900" indent="-342900">
              <a:buFont typeface="Wingdings" panose="05000000000000000000" pitchFamily="2" charset="2"/>
              <a:buChar char="§"/>
            </a:pPr>
            <a:r>
              <a:rPr lang="en-US" sz="2600">
                <a:latin typeface="Montserrat"/>
              </a:rPr>
              <a:t>Note that time allotted for exam includes breaks &amp; the exam. All breaks are </a:t>
            </a:r>
            <a:r>
              <a:rPr lang="en-US" sz="2600" b="1">
                <a:solidFill>
                  <a:srgbClr val="0070C0"/>
                </a:solidFill>
                <a:latin typeface="Montserrat"/>
              </a:rPr>
              <a:t>optional</a:t>
            </a:r>
            <a:r>
              <a:rPr lang="en-US" sz="2600">
                <a:latin typeface="Montserrat"/>
              </a:rPr>
              <a:t>.</a:t>
            </a:r>
          </a:p>
          <a:p>
            <a:endParaRPr lang="en-US"/>
          </a:p>
        </p:txBody>
      </p:sp>
      <p:pic>
        <p:nvPicPr>
          <p:cNvPr id="4" name="Picture 3">
            <a:extLst>
              <a:ext uri="{FF2B5EF4-FFF2-40B4-BE49-F238E27FC236}">
                <a16:creationId xmlns:a16="http://schemas.microsoft.com/office/drawing/2014/main" id="{EFD5E9EE-708F-49DF-984B-7E8F713AC721}"/>
              </a:ext>
            </a:extLst>
          </p:cNvPr>
          <p:cNvPicPr>
            <a:picLocks noChangeAspect="1"/>
          </p:cNvPicPr>
          <p:nvPr/>
        </p:nvPicPr>
        <p:blipFill>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0143732" y="458899"/>
            <a:ext cx="1371645" cy="1168835"/>
          </a:xfrm>
          <a:prstGeom prst="rect">
            <a:avLst/>
          </a:prstGeom>
          <a:noFill/>
        </p:spPr>
      </p:pic>
    </p:spTree>
    <p:extLst>
      <p:ext uri="{BB962C8B-B14F-4D97-AF65-F5344CB8AC3E}">
        <p14:creationId xmlns:p14="http://schemas.microsoft.com/office/powerpoint/2010/main" val="45225374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gradFill flip="none" rotWithShape="1">
          <a:gsLst>
            <a:gs pos="100000">
              <a:schemeClr val="accent1">
                <a:lumMod val="5000"/>
                <a:lumOff val="95000"/>
              </a:schemeClr>
            </a:gs>
            <a:gs pos="100000">
              <a:schemeClr val="accent1">
                <a:lumMod val="45000"/>
                <a:lumOff val="55000"/>
              </a:schemeClr>
            </a:gs>
            <a:gs pos="98000">
              <a:schemeClr val="accent4"/>
            </a:gs>
            <a:gs pos="100000">
              <a:schemeClr val="accent1">
                <a:lumMod val="30000"/>
                <a:lumOff val="70000"/>
              </a:schemeClr>
            </a:gs>
          </a:gsLst>
          <a:lin ang="5400000" scaled="0"/>
          <a:tileRect/>
        </a:gradFill>
        <a:effectLst/>
      </p:bgPr>
    </p:bg>
    <p:spTree>
      <p:nvGrpSpPr>
        <p:cNvPr id="1" name="Shape 64"/>
        <p:cNvGrpSpPr/>
        <p:nvPr/>
      </p:nvGrpSpPr>
      <p:grpSpPr>
        <a:xfrm>
          <a:off x="0" y="0"/>
          <a:ext cx="0" cy="0"/>
          <a:chOff x="0" y="0"/>
          <a:chExt cx="0" cy="0"/>
        </a:xfrm>
      </p:grpSpPr>
      <p:sp>
        <p:nvSpPr>
          <p:cNvPr id="65" name="Shape 65"/>
          <p:cNvSpPr txBox="1">
            <a:spLocks noGrp="1"/>
          </p:cNvSpPr>
          <p:nvPr>
            <p:ph type="title"/>
          </p:nvPr>
        </p:nvSpPr>
        <p:spPr>
          <a:xfrm>
            <a:off x="1751667" y="1101522"/>
            <a:ext cx="7098800" cy="905078"/>
          </a:xfrm>
          <a:prstGeom prst="rect">
            <a:avLst/>
          </a:prstGeom>
        </p:spPr>
        <p:txBody>
          <a:bodyPr lIns="121900" tIns="121900" rIns="121900" bIns="121900" anchor="b" anchorCtr="0">
            <a:noAutofit/>
          </a:bodyPr>
          <a:lstStyle/>
          <a:p>
            <a:pPr algn="ctr"/>
            <a:br>
              <a:rPr lang="en-US" sz="4400">
                <a:solidFill>
                  <a:srgbClr val="00BCD4"/>
                </a:solidFill>
              </a:rPr>
            </a:br>
            <a:r>
              <a:rPr lang="en-US" sz="4800">
                <a:solidFill>
                  <a:srgbClr val="00BCD4"/>
                </a:solidFill>
                <a:effectLst>
                  <a:outerShdw blurRad="38100" dist="38100" dir="2700000" algn="tl">
                    <a:srgbClr val="000000">
                      <a:alpha val="43137"/>
                    </a:srgbClr>
                  </a:outerShdw>
                </a:effectLst>
              </a:rPr>
              <a:t>ATTENTION!</a:t>
            </a:r>
            <a:endParaRPr lang="en" sz="4800">
              <a:effectLst>
                <a:outerShdw blurRad="38100" dist="38100" dir="2700000" algn="tl">
                  <a:srgbClr val="000000">
                    <a:alpha val="43137"/>
                  </a:srgbClr>
                </a:outerShdw>
              </a:effectLst>
            </a:endParaRPr>
          </a:p>
        </p:txBody>
      </p:sp>
      <p:sp>
        <p:nvSpPr>
          <p:cNvPr id="2" name="Subtitle 1">
            <a:extLst>
              <a:ext uri="{FF2B5EF4-FFF2-40B4-BE49-F238E27FC236}">
                <a16:creationId xmlns:a16="http://schemas.microsoft.com/office/drawing/2014/main" id="{DCAC389E-BF88-42E5-AC13-A195280FA21B}"/>
              </a:ext>
            </a:extLst>
          </p:cNvPr>
          <p:cNvSpPr>
            <a:spLocks noGrp="1"/>
          </p:cNvSpPr>
          <p:nvPr>
            <p:ph type="body" idx="1"/>
          </p:nvPr>
        </p:nvSpPr>
        <p:spPr>
          <a:xfrm>
            <a:off x="1117666" y="2006600"/>
            <a:ext cx="8366802" cy="4287196"/>
          </a:xfrm>
        </p:spPr>
        <p:txBody>
          <a:bodyPr/>
          <a:lstStyle/>
          <a:p>
            <a:pPr algn="ctr"/>
            <a:endParaRPr lang="en-US" sz="4800">
              <a:solidFill>
                <a:schemeClr val="tx1"/>
              </a:solidFill>
              <a:effectLst>
                <a:outerShdw blurRad="38100" dist="38100" dir="2700000" algn="tl">
                  <a:srgbClr val="000000">
                    <a:alpha val="43137"/>
                  </a:srgbClr>
                </a:outerShdw>
              </a:effectLst>
            </a:endParaRPr>
          </a:p>
          <a:p>
            <a:pPr marL="685800" indent="-685800">
              <a:buFont typeface="Wingdings" panose="05000000000000000000" pitchFamily="2" charset="2"/>
              <a:buChar char="§"/>
            </a:pPr>
            <a:r>
              <a:rPr lang="en-US" sz="4400">
                <a:solidFill>
                  <a:srgbClr val="FF0000"/>
                </a:solidFill>
                <a:effectLst>
                  <a:outerShdw blurRad="38100" dist="38100" dir="2700000" algn="tl">
                    <a:srgbClr val="000000">
                      <a:alpha val="43137"/>
                    </a:srgbClr>
                  </a:outerShdw>
                </a:effectLst>
                <a:latin typeface="Montserrat"/>
              </a:rPr>
              <a:t>Skipping or reviewing questions is not permitted</a:t>
            </a:r>
          </a:p>
          <a:p>
            <a:pPr marL="685800" indent="-685800">
              <a:buFont typeface="Wingdings" panose="05000000000000000000" pitchFamily="2" charset="2"/>
              <a:buChar char="§"/>
            </a:pPr>
            <a:r>
              <a:rPr lang="en-US" sz="4400">
                <a:solidFill>
                  <a:srgbClr val="FF0000"/>
                </a:solidFill>
                <a:effectLst>
                  <a:outerShdw blurRad="38100" dist="38100" dir="2700000" algn="tl">
                    <a:srgbClr val="000000">
                      <a:alpha val="43137"/>
                    </a:srgbClr>
                  </a:outerShdw>
                </a:effectLst>
                <a:latin typeface="Montserrat"/>
              </a:rPr>
              <a:t>Changing answers is not permitted</a:t>
            </a:r>
          </a:p>
          <a:p>
            <a:pPr algn="ctr"/>
            <a:endParaRPr lang="en-US" sz="4800">
              <a:solidFill>
                <a:srgbClr val="FF0000"/>
              </a:solidFill>
            </a:endParaRPr>
          </a:p>
        </p:txBody>
      </p:sp>
      <p:pic>
        <p:nvPicPr>
          <p:cNvPr id="5" name="Picture 4">
            <a:extLst>
              <a:ext uri="{FF2B5EF4-FFF2-40B4-BE49-F238E27FC236}">
                <a16:creationId xmlns:a16="http://schemas.microsoft.com/office/drawing/2014/main" id="{7EB4FCD5-4AFF-49A7-A048-CF60A0B9B60F}"/>
              </a:ext>
            </a:extLst>
          </p:cNvPr>
          <p:cNvPicPr>
            <a:picLocks noChangeAspect="1"/>
          </p:cNvPicPr>
          <p:nvPr/>
        </p:nvPicPr>
        <p:blipFill>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0211825" y="670098"/>
            <a:ext cx="1371645" cy="1168835"/>
          </a:xfrm>
          <a:prstGeom prst="rect">
            <a:avLst/>
          </a:prstGeom>
          <a:noFill/>
        </p:spPr>
      </p:pic>
    </p:spTree>
    <p:extLst>
      <p:ext uri="{BB962C8B-B14F-4D97-AF65-F5344CB8AC3E}">
        <p14:creationId xmlns:p14="http://schemas.microsoft.com/office/powerpoint/2010/main" val="400950418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0000"/>
        </a:solidFill>
        <a:effectLst/>
      </p:bgPr>
    </p:bg>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F23B906B-8839-496C-9CE7-B94AA2A1CAEE}"/>
              </a:ext>
            </a:extLst>
          </p:cNvPr>
          <p:cNvSpPr>
            <a:spLocks noGrp="1"/>
          </p:cNvSpPr>
          <p:nvPr>
            <p:ph type="title"/>
          </p:nvPr>
        </p:nvSpPr>
        <p:spPr>
          <a:xfrm>
            <a:off x="2068498" y="6066218"/>
            <a:ext cx="7466120" cy="647599"/>
          </a:xfrm>
        </p:spPr>
        <p:txBody>
          <a:bodyPr/>
          <a:lstStyle/>
          <a:p>
            <a:pPr algn="ctr"/>
            <a:r>
              <a:rPr lang="en-US">
                <a:solidFill>
                  <a:srgbClr val="C00000"/>
                </a:solidFill>
              </a:rPr>
              <a:t>It takes more than 4,895 nurses and 200,000 </a:t>
            </a:r>
            <a:br>
              <a:rPr lang="en-US">
                <a:solidFill>
                  <a:srgbClr val="C00000"/>
                </a:solidFill>
              </a:rPr>
            </a:br>
            <a:r>
              <a:rPr lang="en-US">
                <a:solidFill>
                  <a:srgbClr val="C00000"/>
                </a:solidFill>
              </a:rPr>
              <a:t>future nurses to create the NCLEX!</a:t>
            </a:r>
          </a:p>
        </p:txBody>
      </p:sp>
      <p:sp>
        <p:nvSpPr>
          <p:cNvPr id="9" name="Text Placeholder 8">
            <a:extLst>
              <a:ext uri="{FF2B5EF4-FFF2-40B4-BE49-F238E27FC236}">
                <a16:creationId xmlns:a16="http://schemas.microsoft.com/office/drawing/2014/main" id="{0C2E2E71-6E63-4C40-B3BB-ED02CAEF408D}"/>
              </a:ext>
            </a:extLst>
          </p:cNvPr>
          <p:cNvSpPr>
            <a:spLocks noGrp="1"/>
          </p:cNvSpPr>
          <p:nvPr>
            <p:ph type="body" idx="1"/>
          </p:nvPr>
        </p:nvSpPr>
        <p:spPr>
          <a:xfrm>
            <a:off x="213064" y="298107"/>
            <a:ext cx="9738804" cy="4716093"/>
          </a:xfrm>
        </p:spPr>
        <p:txBody>
          <a:bodyPr/>
          <a:lstStyle/>
          <a:p>
            <a:pPr algn="ctr">
              <a:buNone/>
            </a:pPr>
            <a:r>
              <a:rPr lang="en-US" sz="3600" b="1">
                <a:solidFill>
                  <a:schemeClr val="tx1"/>
                </a:solidFill>
                <a:latin typeface="Montserrat"/>
              </a:rPr>
              <a:t>NCLEX Development Process</a:t>
            </a:r>
            <a:endParaRPr lang="en-US" sz="3600" b="1">
              <a:latin typeface="Montserrat"/>
            </a:endParaRPr>
          </a:p>
        </p:txBody>
      </p:sp>
      <p:pic>
        <p:nvPicPr>
          <p:cNvPr id="2" name="Picture 1">
            <a:extLst>
              <a:ext uri="{FF2B5EF4-FFF2-40B4-BE49-F238E27FC236}">
                <a16:creationId xmlns:a16="http://schemas.microsoft.com/office/drawing/2014/main" id="{F228A1EE-7BB4-4D6C-A5D3-9D903175E3BA}"/>
              </a:ext>
            </a:extLst>
          </p:cNvPr>
          <p:cNvPicPr>
            <a:picLocks noChangeAspect="1"/>
          </p:cNvPicPr>
          <p:nvPr/>
        </p:nvPicPr>
        <p:blipFill>
          <a:blip r:embed="rId2"/>
          <a:stretch>
            <a:fillRect/>
          </a:stretch>
        </p:blipFill>
        <p:spPr>
          <a:xfrm>
            <a:off x="1828800" y="990664"/>
            <a:ext cx="6312023" cy="4876672"/>
          </a:xfrm>
          <a:prstGeom prst="rect">
            <a:avLst/>
          </a:prstGeom>
        </p:spPr>
      </p:pic>
      <p:sp>
        <p:nvSpPr>
          <p:cNvPr id="10" name="Rectangle 9">
            <a:extLst>
              <a:ext uri="{FF2B5EF4-FFF2-40B4-BE49-F238E27FC236}">
                <a16:creationId xmlns:a16="http://schemas.microsoft.com/office/drawing/2014/main" id="{6D1203CB-B61A-450A-BD02-EB1E9F738018}"/>
              </a:ext>
            </a:extLst>
          </p:cNvPr>
          <p:cNvSpPr/>
          <p:nvPr/>
        </p:nvSpPr>
        <p:spPr>
          <a:xfrm>
            <a:off x="7735444" y="1770640"/>
            <a:ext cx="1586075" cy="369332"/>
          </a:xfrm>
          <a:prstGeom prst="rect">
            <a:avLst/>
          </a:prstGeom>
        </p:spPr>
        <p:txBody>
          <a:bodyPr wrap="none">
            <a:spAutoFit/>
          </a:bodyPr>
          <a:lstStyle/>
          <a:p>
            <a:r>
              <a:rPr lang="en-US" b="1">
                <a:solidFill>
                  <a:srgbClr val="C10000"/>
                </a:solidFill>
                <a:latin typeface="Calibri-Bold"/>
              </a:rPr>
              <a:t>≈ 4,700 Nurses</a:t>
            </a:r>
            <a:endParaRPr lang="en-US"/>
          </a:p>
        </p:txBody>
      </p:sp>
      <p:sp>
        <p:nvSpPr>
          <p:cNvPr id="11" name="Rectangle 10">
            <a:extLst>
              <a:ext uri="{FF2B5EF4-FFF2-40B4-BE49-F238E27FC236}">
                <a16:creationId xmlns:a16="http://schemas.microsoft.com/office/drawing/2014/main" id="{003237C2-922E-4CB5-8506-4F825DCFF548}"/>
              </a:ext>
            </a:extLst>
          </p:cNvPr>
          <p:cNvSpPr/>
          <p:nvPr/>
        </p:nvSpPr>
        <p:spPr>
          <a:xfrm>
            <a:off x="5973419" y="2471487"/>
            <a:ext cx="1292726" cy="369332"/>
          </a:xfrm>
          <a:prstGeom prst="rect">
            <a:avLst/>
          </a:prstGeom>
        </p:spPr>
        <p:txBody>
          <a:bodyPr wrap="none">
            <a:spAutoFit/>
          </a:bodyPr>
          <a:lstStyle/>
          <a:p>
            <a:r>
              <a:rPr lang="en-US" b="1">
                <a:solidFill>
                  <a:srgbClr val="C10000"/>
                </a:solidFill>
                <a:latin typeface="Calibri-Bold"/>
              </a:rPr>
              <a:t>≈ 60 Nurses</a:t>
            </a:r>
            <a:endParaRPr lang="en-US"/>
          </a:p>
        </p:txBody>
      </p:sp>
      <p:sp>
        <p:nvSpPr>
          <p:cNvPr id="12" name="Rectangle 11">
            <a:extLst>
              <a:ext uri="{FF2B5EF4-FFF2-40B4-BE49-F238E27FC236}">
                <a16:creationId xmlns:a16="http://schemas.microsoft.com/office/drawing/2014/main" id="{8AD8ACE4-BEA8-4EEC-97B0-0F5DBACF57E3}"/>
              </a:ext>
            </a:extLst>
          </p:cNvPr>
          <p:cNvSpPr/>
          <p:nvPr/>
        </p:nvSpPr>
        <p:spPr>
          <a:xfrm>
            <a:off x="7735444" y="3191990"/>
            <a:ext cx="1292726" cy="369332"/>
          </a:xfrm>
          <a:prstGeom prst="rect">
            <a:avLst/>
          </a:prstGeom>
        </p:spPr>
        <p:txBody>
          <a:bodyPr wrap="none">
            <a:spAutoFit/>
          </a:bodyPr>
          <a:lstStyle/>
          <a:p>
            <a:r>
              <a:rPr lang="en-US" b="1">
                <a:solidFill>
                  <a:srgbClr val="C10000"/>
                </a:solidFill>
                <a:latin typeface="Calibri-Bold"/>
              </a:rPr>
              <a:t>≈ 60 Nurses</a:t>
            </a:r>
            <a:endParaRPr lang="en-US"/>
          </a:p>
        </p:txBody>
      </p:sp>
      <p:sp>
        <p:nvSpPr>
          <p:cNvPr id="13" name="Rectangle 12">
            <a:extLst>
              <a:ext uri="{FF2B5EF4-FFF2-40B4-BE49-F238E27FC236}">
                <a16:creationId xmlns:a16="http://schemas.microsoft.com/office/drawing/2014/main" id="{85CF1B1F-F228-4087-8B52-5790D0C94D70}"/>
              </a:ext>
            </a:extLst>
          </p:cNvPr>
          <p:cNvSpPr/>
          <p:nvPr/>
        </p:nvSpPr>
        <p:spPr>
          <a:xfrm>
            <a:off x="536074" y="3936792"/>
            <a:ext cx="1292726" cy="369332"/>
          </a:xfrm>
          <a:prstGeom prst="rect">
            <a:avLst/>
          </a:prstGeom>
        </p:spPr>
        <p:txBody>
          <a:bodyPr wrap="none">
            <a:spAutoFit/>
          </a:bodyPr>
          <a:lstStyle/>
          <a:p>
            <a:r>
              <a:rPr lang="en-US" b="1">
                <a:solidFill>
                  <a:srgbClr val="C10000"/>
                </a:solidFill>
                <a:latin typeface="Calibri-Bold"/>
              </a:rPr>
              <a:t>≈ 25 Nurses</a:t>
            </a:r>
            <a:endParaRPr lang="en-US"/>
          </a:p>
        </p:txBody>
      </p:sp>
      <p:sp>
        <p:nvSpPr>
          <p:cNvPr id="14" name="Rectangle 13">
            <a:extLst>
              <a:ext uri="{FF2B5EF4-FFF2-40B4-BE49-F238E27FC236}">
                <a16:creationId xmlns:a16="http://schemas.microsoft.com/office/drawing/2014/main" id="{18DDE1DD-4BF0-4419-9630-59B2C61FF119}"/>
              </a:ext>
            </a:extLst>
          </p:cNvPr>
          <p:cNvSpPr/>
          <p:nvPr/>
        </p:nvSpPr>
        <p:spPr>
          <a:xfrm>
            <a:off x="5973419" y="3902665"/>
            <a:ext cx="2500428" cy="369332"/>
          </a:xfrm>
          <a:prstGeom prst="rect">
            <a:avLst/>
          </a:prstGeom>
        </p:spPr>
        <p:txBody>
          <a:bodyPr wrap="none">
            <a:spAutoFit/>
          </a:bodyPr>
          <a:lstStyle/>
          <a:p>
            <a:r>
              <a:rPr lang="en-US" b="1">
                <a:solidFill>
                  <a:srgbClr val="C10000"/>
                </a:solidFill>
                <a:latin typeface="Calibri-Bold"/>
              </a:rPr>
              <a:t>≈ 200,000 Future Nurses</a:t>
            </a:r>
            <a:endParaRPr lang="en-US"/>
          </a:p>
        </p:txBody>
      </p:sp>
      <p:sp>
        <p:nvSpPr>
          <p:cNvPr id="15" name="Rectangle 14">
            <a:extLst>
              <a:ext uri="{FF2B5EF4-FFF2-40B4-BE49-F238E27FC236}">
                <a16:creationId xmlns:a16="http://schemas.microsoft.com/office/drawing/2014/main" id="{D451B0D3-3C9C-41F7-9B3B-963838479539}"/>
              </a:ext>
            </a:extLst>
          </p:cNvPr>
          <p:cNvSpPr/>
          <p:nvPr/>
        </p:nvSpPr>
        <p:spPr>
          <a:xfrm>
            <a:off x="7660972" y="4644868"/>
            <a:ext cx="1292726" cy="369332"/>
          </a:xfrm>
          <a:prstGeom prst="rect">
            <a:avLst/>
          </a:prstGeom>
        </p:spPr>
        <p:txBody>
          <a:bodyPr wrap="none">
            <a:spAutoFit/>
          </a:bodyPr>
          <a:lstStyle/>
          <a:p>
            <a:r>
              <a:rPr lang="en-US" b="1">
                <a:solidFill>
                  <a:srgbClr val="C10000"/>
                </a:solidFill>
                <a:latin typeface="Calibri-Bold"/>
              </a:rPr>
              <a:t>≈ 50 Nurses</a:t>
            </a:r>
            <a:endParaRPr lang="en-US"/>
          </a:p>
        </p:txBody>
      </p:sp>
      <p:pic>
        <p:nvPicPr>
          <p:cNvPr id="16" name="Picture 15">
            <a:extLst>
              <a:ext uri="{FF2B5EF4-FFF2-40B4-BE49-F238E27FC236}">
                <a16:creationId xmlns:a16="http://schemas.microsoft.com/office/drawing/2014/main" id="{501F0F08-C3F6-46CA-BCFB-17EE020820C6}"/>
              </a:ext>
            </a:extLst>
          </p:cNvPr>
          <p:cNvPicPr>
            <a:picLocks noChangeAspect="1"/>
          </p:cNvPicPr>
          <p:nvPr/>
        </p:nvPicPr>
        <p:blipFill>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0171568" y="298107"/>
            <a:ext cx="1371645" cy="1168835"/>
          </a:xfrm>
          <a:prstGeom prst="rect">
            <a:avLst/>
          </a:prstGeom>
          <a:noFill/>
        </p:spPr>
      </p:pic>
    </p:spTree>
    <p:extLst>
      <p:ext uri="{BB962C8B-B14F-4D97-AF65-F5344CB8AC3E}">
        <p14:creationId xmlns:p14="http://schemas.microsoft.com/office/powerpoint/2010/main" val="135346631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00B050"/>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0354E1-EE8A-4459-8C9D-CBA9629694A6}"/>
              </a:ext>
            </a:extLst>
          </p:cNvPr>
          <p:cNvSpPr>
            <a:spLocks noGrp="1"/>
          </p:cNvSpPr>
          <p:nvPr>
            <p:ph type="title"/>
          </p:nvPr>
        </p:nvSpPr>
        <p:spPr>
          <a:xfrm>
            <a:off x="797668" y="666041"/>
            <a:ext cx="8317149" cy="647599"/>
          </a:xfrm>
        </p:spPr>
        <p:txBody>
          <a:bodyPr/>
          <a:lstStyle/>
          <a:p>
            <a:pPr algn="ctr"/>
            <a:r>
              <a:rPr lang="en-US" sz="4000">
                <a:solidFill>
                  <a:schemeClr val="tx1"/>
                </a:solidFill>
              </a:rPr>
              <a:t>RN INTEGRATED PROCESSES</a:t>
            </a:r>
            <a:endParaRPr lang="en-US" sz="4000"/>
          </a:p>
        </p:txBody>
      </p:sp>
      <p:sp>
        <p:nvSpPr>
          <p:cNvPr id="3" name="Text Placeholder 2">
            <a:extLst>
              <a:ext uri="{FF2B5EF4-FFF2-40B4-BE49-F238E27FC236}">
                <a16:creationId xmlns:a16="http://schemas.microsoft.com/office/drawing/2014/main" id="{6987139A-4F21-4951-9CC1-0528EB862200}"/>
              </a:ext>
            </a:extLst>
          </p:cNvPr>
          <p:cNvSpPr>
            <a:spLocks noGrp="1"/>
          </p:cNvSpPr>
          <p:nvPr>
            <p:ph type="body" idx="1"/>
          </p:nvPr>
        </p:nvSpPr>
        <p:spPr>
          <a:xfrm>
            <a:off x="889840" y="1518131"/>
            <a:ext cx="8132804" cy="4394200"/>
          </a:xfrm>
        </p:spPr>
        <p:txBody>
          <a:bodyPr/>
          <a:lstStyle/>
          <a:p>
            <a:r>
              <a:rPr lang="en-US" sz="3200" dirty="0">
                <a:latin typeface="Montserrat"/>
              </a:rPr>
              <a:t>Nursing Process</a:t>
            </a:r>
          </a:p>
          <a:p>
            <a:r>
              <a:rPr lang="en-US" sz="3200" dirty="0">
                <a:latin typeface="Montserrat"/>
              </a:rPr>
              <a:t>Caring</a:t>
            </a:r>
          </a:p>
          <a:p>
            <a:r>
              <a:rPr lang="en-US" sz="3200" dirty="0">
                <a:latin typeface="Montserrat"/>
              </a:rPr>
              <a:t>Communication and Documentation</a:t>
            </a:r>
          </a:p>
          <a:p>
            <a:r>
              <a:rPr lang="en-US" sz="3200" dirty="0">
                <a:latin typeface="Montserrat"/>
              </a:rPr>
              <a:t>Teaching and Learning</a:t>
            </a:r>
          </a:p>
          <a:p>
            <a:r>
              <a:rPr lang="en-US" sz="3200" dirty="0">
                <a:latin typeface="Montserrat"/>
              </a:rPr>
              <a:t>Culture and Spirituality</a:t>
            </a:r>
          </a:p>
          <a:p>
            <a:r>
              <a:rPr lang="en-US" sz="3200" dirty="0">
                <a:latin typeface="Montserrat"/>
              </a:rPr>
              <a:t>Clinical Judgment</a:t>
            </a:r>
          </a:p>
          <a:p>
            <a:endParaRPr lang="en-US" sz="3200" dirty="0"/>
          </a:p>
          <a:p>
            <a:pPr algn="ctr">
              <a:buNone/>
            </a:pPr>
            <a:r>
              <a:rPr lang="en-US" sz="3200" b="1" dirty="0">
                <a:solidFill>
                  <a:srgbClr val="00B050"/>
                </a:solidFill>
                <a:latin typeface="Montserrat"/>
              </a:rPr>
              <a:t>Current NCLEX-RN Test Plan is effective April 1, 2026, through March 31, 2029</a:t>
            </a:r>
          </a:p>
          <a:p>
            <a:endParaRPr lang="en-US" dirty="0"/>
          </a:p>
        </p:txBody>
      </p:sp>
      <p:pic>
        <p:nvPicPr>
          <p:cNvPr id="8" name="Picture 7">
            <a:extLst>
              <a:ext uri="{FF2B5EF4-FFF2-40B4-BE49-F238E27FC236}">
                <a16:creationId xmlns:a16="http://schemas.microsoft.com/office/drawing/2014/main" id="{866185D6-352D-45FD-AB46-D43C4DCA3458}"/>
              </a:ext>
            </a:extLst>
          </p:cNvPr>
          <p:cNvPicPr>
            <a:picLocks noChangeAspect="1"/>
          </p:cNvPicPr>
          <p:nvPr/>
        </p:nvPicPr>
        <p:blipFill>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0231281" y="666041"/>
            <a:ext cx="1371645" cy="1168835"/>
          </a:xfrm>
          <a:prstGeom prst="rect">
            <a:avLst/>
          </a:prstGeom>
          <a:noFill/>
        </p:spPr>
      </p:pic>
    </p:spTree>
    <p:extLst>
      <p:ext uri="{BB962C8B-B14F-4D97-AF65-F5344CB8AC3E}">
        <p14:creationId xmlns:p14="http://schemas.microsoft.com/office/powerpoint/2010/main" val="351968141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37870DDB-5CBB-4F20-9DF2-68CDC3DE4ADB}"/>
              </a:ext>
            </a:extLst>
          </p:cNvPr>
          <p:cNvSpPr>
            <a:spLocks noGrp="1"/>
          </p:cNvSpPr>
          <p:nvPr>
            <p:ph type="title"/>
          </p:nvPr>
        </p:nvSpPr>
        <p:spPr>
          <a:xfrm>
            <a:off x="1747136" y="757911"/>
            <a:ext cx="6401999" cy="546000"/>
          </a:xfrm>
        </p:spPr>
        <p:txBody>
          <a:bodyPr/>
          <a:lstStyle/>
          <a:p>
            <a:pPr algn="ctr"/>
            <a:r>
              <a:rPr lang="en-US" sz="4400">
                <a:solidFill>
                  <a:schemeClr val="tx1"/>
                </a:solidFill>
              </a:rPr>
              <a:t>RN TEST PLAN</a:t>
            </a:r>
          </a:p>
        </p:txBody>
      </p:sp>
      <p:graphicFrame>
        <p:nvGraphicFramePr>
          <p:cNvPr id="8" name="Table 7">
            <a:extLst>
              <a:ext uri="{FF2B5EF4-FFF2-40B4-BE49-F238E27FC236}">
                <a16:creationId xmlns:a16="http://schemas.microsoft.com/office/drawing/2014/main" id="{2B7B1B51-7CBB-41A7-9154-84DCFEED6E71}"/>
              </a:ext>
            </a:extLst>
          </p:cNvPr>
          <p:cNvGraphicFramePr>
            <a:graphicFrameLocks noGrp="1"/>
          </p:cNvGraphicFramePr>
          <p:nvPr>
            <p:extLst>
              <p:ext uri="{D42A27DB-BD31-4B8C-83A1-F6EECF244321}">
                <p14:modId xmlns:p14="http://schemas.microsoft.com/office/powerpoint/2010/main" val="2628706001"/>
              </p:ext>
            </p:extLst>
          </p:nvPr>
        </p:nvGraphicFramePr>
        <p:xfrm>
          <a:off x="854954" y="1546698"/>
          <a:ext cx="8396050" cy="4984387"/>
        </p:xfrm>
        <a:graphic>
          <a:graphicData uri="http://schemas.openxmlformats.org/drawingml/2006/table">
            <a:tbl>
              <a:tblPr firstRow="1" bandRow="1">
                <a:tableStyleId>{3B4B98B0-60AC-42C2-AFA5-B58CD77FA1E5}</a:tableStyleId>
              </a:tblPr>
              <a:tblGrid>
                <a:gridCol w="5658403">
                  <a:extLst>
                    <a:ext uri="{9D8B030D-6E8A-4147-A177-3AD203B41FA5}">
                      <a16:colId xmlns:a16="http://schemas.microsoft.com/office/drawing/2014/main" val="2522703771"/>
                    </a:ext>
                  </a:extLst>
                </a:gridCol>
                <a:gridCol w="2737647">
                  <a:extLst>
                    <a:ext uri="{9D8B030D-6E8A-4147-A177-3AD203B41FA5}">
                      <a16:colId xmlns:a16="http://schemas.microsoft.com/office/drawing/2014/main" val="2247182024"/>
                    </a:ext>
                  </a:extLst>
                </a:gridCol>
              </a:tblGrid>
              <a:tr h="550072">
                <a:tc>
                  <a:txBody>
                    <a:bodyPr/>
                    <a:lstStyle/>
                    <a:p>
                      <a:pPr algn="l"/>
                      <a:r>
                        <a:rPr lang="en-US" sz="2400" dirty="0"/>
                        <a:t>Client Needs</a:t>
                      </a:r>
                    </a:p>
                  </a:txBody>
                  <a:tcPr/>
                </a:tc>
                <a:tc>
                  <a:txBody>
                    <a:bodyPr/>
                    <a:lstStyle/>
                    <a:p>
                      <a:pPr algn="ctr"/>
                      <a:r>
                        <a:rPr lang="en-US"/>
                        <a:t>% of Items from Each Category/Subcategory</a:t>
                      </a:r>
                    </a:p>
                  </a:txBody>
                  <a:tcPr/>
                </a:tc>
                <a:extLst>
                  <a:ext uri="{0D108BD9-81ED-4DB2-BD59-A6C34878D82A}">
                    <a16:rowId xmlns:a16="http://schemas.microsoft.com/office/drawing/2014/main" val="1682836397"/>
                  </a:ext>
                </a:extLst>
              </a:tr>
              <a:tr h="432386">
                <a:tc>
                  <a:txBody>
                    <a:bodyPr/>
                    <a:lstStyle/>
                    <a:p>
                      <a:r>
                        <a:rPr lang="en-US" b="1" dirty="0"/>
                        <a:t>Safe &amp; Effective Care Environment</a:t>
                      </a:r>
                    </a:p>
                  </a:txBody>
                  <a:tcPr/>
                </a:tc>
                <a:tc>
                  <a:txBody>
                    <a:bodyPr/>
                    <a:lstStyle/>
                    <a:p>
                      <a:pPr algn="ctr"/>
                      <a:endParaRPr lang="en-US"/>
                    </a:p>
                  </a:txBody>
                  <a:tcPr/>
                </a:tc>
                <a:extLst>
                  <a:ext uri="{0D108BD9-81ED-4DB2-BD59-A6C34878D82A}">
                    <a16:rowId xmlns:a16="http://schemas.microsoft.com/office/drawing/2014/main" val="1502440549"/>
                  </a:ext>
                </a:extLst>
              </a:tr>
              <a:tr h="432386">
                <a:tc>
                  <a:txBody>
                    <a:bodyPr/>
                    <a:lstStyle/>
                    <a:p>
                      <a:pPr marL="342900" indent="-342900">
                        <a:buFont typeface="Wingdings" panose="05000000000000000000" pitchFamily="2" charset="2"/>
                        <a:buChar char="§"/>
                      </a:pPr>
                      <a:r>
                        <a:rPr lang="en-US"/>
                        <a:t>Management of Care</a:t>
                      </a:r>
                    </a:p>
                  </a:txBody>
                  <a:tcPr/>
                </a:tc>
                <a:tc>
                  <a:txBody>
                    <a:bodyPr/>
                    <a:lstStyle/>
                    <a:p>
                      <a:pPr algn="ctr"/>
                      <a:r>
                        <a:rPr lang="en-US" dirty="0"/>
                        <a:t>15-21%</a:t>
                      </a:r>
                    </a:p>
                  </a:txBody>
                  <a:tcPr/>
                </a:tc>
                <a:extLst>
                  <a:ext uri="{0D108BD9-81ED-4DB2-BD59-A6C34878D82A}">
                    <a16:rowId xmlns:a16="http://schemas.microsoft.com/office/drawing/2014/main" val="3574460474"/>
                  </a:ext>
                </a:extLst>
              </a:tr>
              <a:tr h="432386">
                <a:tc>
                  <a:txBody>
                    <a:bodyPr/>
                    <a:lstStyle/>
                    <a:p>
                      <a:pPr marL="342900" indent="-342900">
                        <a:buFont typeface="Wingdings" panose="05000000000000000000" pitchFamily="2" charset="2"/>
                        <a:buChar char="§"/>
                      </a:pPr>
                      <a:r>
                        <a:rPr lang="en-US"/>
                        <a:t>Safety &amp; Infection Control</a:t>
                      </a:r>
                    </a:p>
                  </a:txBody>
                  <a:tcPr/>
                </a:tc>
                <a:tc>
                  <a:txBody>
                    <a:bodyPr/>
                    <a:lstStyle/>
                    <a:p>
                      <a:pPr algn="ctr"/>
                      <a:r>
                        <a:rPr lang="en-US"/>
                        <a:t>10-16%</a:t>
                      </a:r>
                    </a:p>
                  </a:txBody>
                  <a:tcPr/>
                </a:tc>
                <a:extLst>
                  <a:ext uri="{0D108BD9-81ED-4DB2-BD59-A6C34878D82A}">
                    <a16:rowId xmlns:a16="http://schemas.microsoft.com/office/drawing/2014/main" val="2420629903"/>
                  </a:ext>
                </a:extLst>
              </a:tr>
              <a:tr h="432386">
                <a:tc>
                  <a:txBody>
                    <a:bodyPr/>
                    <a:lstStyle/>
                    <a:p>
                      <a:r>
                        <a:rPr lang="en-US" b="1"/>
                        <a:t>Health Promotion &amp; Maintenance</a:t>
                      </a:r>
                    </a:p>
                  </a:txBody>
                  <a:tcPr/>
                </a:tc>
                <a:tc>
                  <a:txBody>
                    <a:bodyPr/>
                    <a:lstStyle/>
                    <a:p>
                      <a:pPr algn="ctr"/>
                      <a:r>
                        <a:rPr lang="en-US"/>
                        <a:t>6-12%</a:t>
                      </a:r>
                    </a:p>
                  </a:txBody>
                  <a:tcPr/>
                </a:tc>
                <a:extLst>
                  <a:ext uri="{0D108BD9-81ED-4DB2-BD59-A6C34878D82A}">
                    <a16:rowId xmlns:a16="http://schemas.microsoft.com/office/drawing/2014/main" val="2670375250"/>
                  </a:ext>
                </a:extLst>
              </a:tr>
              <a:tr h="432386">
                <a:tc>
                  <a:txBody>
                    <a:bodyPr/>
                    <a:lstStyle/>
                    <a:p>
                      <a:r>
                        <a:rPr lang="en-US" b="1" dirty="0"/>
                        <a:t>Psychosocial Integrity</a:t>
                      </a:r>
                    </a:p>
                  </a:txBody>
                  <a:tcPr/>
                </a:tc>
                <a:tc>
                  <a:txBody>
                    <a:bodyPr/>
                    <a:lstStyle/>
                    <a:p>
                      <a:pPr algn="ctr"/>
                      <a:r>
                        <a:rPr lang="en-US"/>
                        <a:t>6-12%</a:t>
                      </a:r>
                    </a:p>
                  </a:txBody>
                  <a:tcPr/>
                </a:tc>
                <a:extLst>
                  <a:ext uri="{0D108BD9-81ED-4DB2-BD59-A6C34878D82A}">
                    <a16:rowId xmlns:a16="http://schemas.microsoft.com/office/drawing/2014/main" val="3548004502"/>
                  </a:ext>
                </a:extLst>
              </a:tr>
              <a:tr h="432386">
                <a:tc>
                  <a:txBody>
                    <a:bodyPr/>
                    <a:lstStyle/>
                    <a:p>
                      <a:r>
                        <a:rPr lang="en-US" b="1"/>
                        <a:t>Physiological Integrity</a:t>
                      </a:r>
                    </a:p>
                  </a:txBody>
                  <a:tcPr/>
                </a:tc>
                <a:tc>
                  <a:txBody>
                    <a:bodyPr/>
                    <a:lstStyle/>
                    <a:p>
                      <a:pPr algn="ctr"/>
                      <a:r>
                        <a:rPr lang="en-US" dirty="0"/>
                        <a:t>6-12%</a:t>
                      </a:r>
                    </a:p>
                  </a:txBody>
                  <a:tcPr/>
                </a:tc>
                <a:extLst>
                  <a:ext uri="{0D108BD9-81ED-4DB2-BD59-A6C34878D82A}">
                    <a16:rowId xmlns:a16="http://schemas.microsoft.com/office/drawing/2014/main" val="895805392"/>
                  </a:ext>
                </a:extLst>
              </a:tr>
              <a:tr h="432386">
                <a:tc>
                  <a:txBody>
                    <a:bodyPr/>
                    <a:lstStyle/>
                    <a:p>
                      <a:pPr marL="342900" indent="-342900">
                        <a:buFont typeface="Wingdings" panose="05000000000000000000" pitchFamily="2" charset="2"/>
                        <a:buChar char="§"/>
                      </a:pPr>
                      <a:r>
                        <a:rPr lang="en-US"/>
                        <a:t>Basic Care &amp; Comfort</a:t>
                      </a:r>
                    </a:p>
                  </a:txBody>
                  <a:tcPr/>
                </a:tc>
                <a:tc>
                  <a:txBody>
                    <a:bodyPr/>
                    <a:lstStyle/>
                    <a:p>
                      <a:pPr algn="ctr"/>
                      <a:r>
                        <a:rPr lang="en-US"/>
                        <a:t>6-12%</a:t>
                      </a:r>
                    </a:p>
                  </a:txBody>
                  <a:tcPr/>
                </a:tc>
                <a:extLst>
                  <a:ext uri="{0D108BD9-81ED-4DB2-BD59-A6C34878D82A}">
                    <a16:rowId xmlns:a16="http://schemas.microsoft.com/office/drawing/2014/main" val="3424332199"/>
                  </a:ext>
                </a:extLst>
              </a:tr>
              <a:tr h="432386">
                <a:tc>
                  <a:txBody>
                    <a:bodyPr/>
                    <a:lstStyle/>
                    <a:p>
                      <a:pPr marL="342900" indent="-342900">
                        <a:buFont typeface="Wingdings" panose="05000000000000000000" pitchFamily="2" charset="2"/>
                        <a:buChar char="§"/>
                      </a:pPr>
                      <a:r>
                        <a:rPr lang="en-US"/>
                        <a:t>Pharmacological &amp; Parenteral Therapies</a:t>
                      </a:r>
                    </a:p>
                  </a:txBody>
                  <a:tcPr/>
                </a:tc>
                <a:tc>
                  <a:txBody>
                    <a:bodyPr/>
                    <a:lstStyle/>
                    <a:p>
                      <a:pPr algn="ctr"/>
                      <a:r>
                        <a:rPr lang="en-US"/>
                        <a:t>13-19%</a:t>
                      </a:r>
                    </a:p>
                  </a:txBody>
                  <a:tcPr/>
                </a:tc>
                <a:extLst>
                  <a:ext uri="{0D108BD9-81ED-4DB2-BD59-A6C34878D82A}">
                    <a16:rowId xmlns:a16="http://schemas.microsoft.com/office/drawing/2014/main" val="2647961518"/>
                  </a:ext>
                </a:extLst>
              </a:tr>
              <a:tr h="432386">
                <a:tc>
                  <a:txBody>
                    <a:bodyPr/>
                    <a:lstStyle/>
                    <a:p>
                      <a:pPr marL="342900" indent="-342900">
                        <a:buFont typeface="Wingdings" panose="05000000000000000000" pitchFamily="2" charset="2"/>
                        <a:buChar char="§"/>
                      </a:pPr>
                      <a:r>
                        <a:rPr lang="en-US"/>
                        <a:t>Reduction of Risk Potential</a:t>
                      </a:r>
                    </a:p>
                  </a:txBody>
                  <a:tcPr/>
                </a:tc>
                <a:tc>
                  <a:txBody>
                    <a:bodyPr/>
                    <a:lstStyle/>
                    <a:p>
                      <a:pPr algn="ctr"/>
                      <a:r>
                        <a:rPr lang="en-US"/>
                        <a:t>9-15%</a:t>
                      </a:r>
                    </a:p>
                  </a:txBody>
                  <a:tcPr/>
                </a:tc>
                <a:extLst>
                  <a:ext uri="{0D108BD9-81ED-4DB2-BD59-A6C34878D82A}">
                    <a16:rowId xmlns:a16="http://schemas.microsoft.com/office/drawing/2014/main" val="1780526720"/>
                  </a:ext>
                </a:extLst>
              </a:tr>
              <a:tr h="432386">
                <a:tc>
                  <a:txBody>
                    <a:bodyPr/>
                    <a:lstStyle/>
                    <a:p>
                      <a:pPr marL="342900" indent="-342900">
                        <a:buFont typeface="Wingdings" panose="05000000000000000000" pitchFamily="2" charset="2"/>
                        <a:buChar char="§"/>
                      </a:pPr>
                      <a:r>
                        <a:rPr lang="en-US"/>
                        <a:t>Physiological Adaptation</a:t>
                      </a:r>
                    </a:p>
                  </a:txBody>
                  <a:tcPr/>
                </a:tc>
                <a:tc>
                  <a:txBody>
                    <a:bodyPr/>
                    <a:lstStyle/>
                    <a:p>
                      <a:pPr algn="ctr"/>
                      <a:r>
                        <a:rPr lang="en-US" dirty="0"/>
                        <a:t>11-17%</a:t>
                      </a:r>
                    </a:p>
                  </a:txBody>
                  <a:tcPr/>
                </a:tc>
                <a:extLst>
                  <a:ext uri="{0D108BD9-81ED-4DB2-BD59-A6C34878D82A}">
                    <a16:rowId xmlns:a16="http://schemas.microsoft.com/office/drawing/2014/main" val="3766886785"/>
                  </a:ext>
                </a:extLst>
              </a:tr>
            </a:tbl>
          </a:graphicData>
        </a:graphic>
      </p:graphicFrame>
      <p:pic>
        <p:nvPicPr>
          <p:cNvPr id="9" name="Picture 8">
            <a:extLst>
              <a:ext uri="{FF2B5EF4-FFF2-40B4-BE49-F238E27FC236}">
                <a16:creationId xmlns:a16="http://schemas.microsoft.com/office/drawing/2014/main" id="{484AB2E5-74D1-444F-8FCE-5150978881D0}"/>
              </a:ext>
            </a:extLst>
          </p:cNvPr>
          <p:cNvPicPr>
            <a:picLocks noChangeAspect="1"/>
          </p:cNvPicPr>
          <p:nvPr/>
        </p:nvPicPr>
        <p:blipFill>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0309101" y="757911"/>
            <a:ext cx="1371645" cy="1168835"/>
          </a:xfrm>
          <a:prstGeom prst="rect">
            <a:avLst/>
          </a:prstGeom>
          <a:noFill/>
        </p:spPr>
      </p:pic>
    </p:spTree>
    <p:extLst>
      <p:ext uri="{BB962C8B-B14F-4D97-AF65-F5344CB8AC3E}">
        <p14:creationId xmlns:p14="http://schemas.microsoft.com/office/powerpoint/2010/main" val="322480881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7030A0"/>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0354E1-EE8A-4459-8C9D-CBA9629694A6}"/>
              </a:ext>
            </a:extLst>
          </p:cNvPr>
          <p:cNvSpPr>
            <a:spLocks noGrp="1"/>
          </p:cNvSpPr>
          <p:nvPr>
            <p:ph type="title"/>
          </p:nvPr>
        </p:nvSpPr>
        <p:spPr>
          <a:xfrm>
            <a:off x="797668" y="666041"/>
            <a:ext cx="8317149" cy="647599"/>
          </a:xfrm>
        </p:spPr>
        <p:txBody>
          <a:bodyPr/>
          <a:lstStyle/>
          <a:p>
            <a:pPr algn="ctr"/>
            <a:r>
              <a:rPr lang="en-US" sz="4000">
                <a:solidFill>
                  <a:schemeClr val="tx1"/>
                </a:solidFill>
              </a:rPr>
              <a:t>PN INTEGRATED PROCESSES</a:t>
            </a:r>
            <a:endParaRPr lang="en-US" sz="4000"/>
          </a:p>
        </p:txBody>
      </p:sp>
      <p:sp>
        <p:nvSpPr>
          <p:cNvPr id="3" name="Text Placeholder 2">
            <a:extLst>
              <a:ext uri="{FF2B5EF4-FFF2-40B4-BE49-F238E27FC236}">
                <a16:creationId xmlns:a16="http://schemas.microsoft.com/office/drawing/2014/main" id="{6987139A-4F21-4951-9CC1-0528EB862200}"/>
              </a:ext>
            </a:extLst>
          </p:cNvPr>
          <p:cNvSpPr>
            <a:spLocks noGrp="1"/>
          </p:cNvSpPr>
          <p:nvPr>
            <p:ph type="body" idx="1"/>
          </p:nvPr>
        </p:nvSpPr>
        <p:spPr>
          <a:xfrm>
            <a:off x="538087" y="1660804"/>
            <a:ext cx="9242311" cy="3066472"/>
          </a:xfrm>
        </p:spPr>
        <p:txBody>
          <a:bodyPr/>
          <a:lstStyle/>
          <a:p>
            <a:r>
              <a:rPr lang="en-US" sz="3200" dirty="0">
                <a:latin typeface="Montserrat"/>
              </a:rPr>
              <a:t>Nursing Process</a:t>
            </a:r>
          </a:p>
          <a:p>
            <a:r>
              <a:rPr lang="en-US" sz="3200" dirty="0">
                <a:latin typeface="Montserrat"/>
              </a:rPr>
              <a:t>Caring</a:t>
            </a:r>
          </a:p>
          <a:p>
            <a:r>
              <a:rPr lang="en-US" sz="3200" dirty="0">
                <a:latin typeface="Montserrat"/>
              </a:rPr>
              <a:t>Communication and Documentation</a:t>
            </a:r>
          </a:p>
          <a:p>
            <a:r>
              <a:rPr lang="en-US" sz="3200" dirty="0">
                <a:latin typeface="Montserrat"/>
              </a:rPr>
              <a:t>Teaching and Learning</a:t>
            </a:r>
          </a:p>
          <a:p>
            <a:r>
              <a:rPr lang="en-US" sz="3200" dirty="0">
                <a:latin typeface="Montserrat"/>
              </a:rPr>
              <a:t>Culture and Spirituality</a:t>
            </a:r>
          </a:p>
          <a:p>
            <a:r>
              <a:rPr lang="en-US" sz="3200" dirty="0">
                <a:latin typeface="Montserrat"/>
              </a:rPr>
              <a:t>Clinical Judgment</a:t>
            </a:r>
          </a:p>
          <a:p>
            <a:pPr algn="ctr">
              <a:buNone/>
            </a:pPr>
            <a:endParaRPr lang="en-US" sz="2400" b="1" dirty="0">
              <a:solidFill>
                <a:schemeClr val="accent5">
                  <a:lumMod val="75000"/>
                </a:schemeClr>
              </a:solidFill>
              <a:latin typeface="Montserrat"/>
            </a:endParaRPr>
          </a:p>
          <a:p>
            <a:pPr algn="ctr">
              <a:buNone/>
            </a:pPr>
            <a:endParaRPr lang="en-US" sz="2400" b="1" dirty="0">
              <a:solidFill>
                <a:schemeClr val="accent5">
                  <a:lumMod val="75000"/>
                </a:schemeClr>
              </a:solidFill>
              <a:latin typeface="Montserrat"/>
            </a:endParaRPr>
          </a:p>
          <a:p>
            <a:pPr algn="ctr">
              <a:buNone/>
            </a:pPr>
            <a:r>
              <a:rPr lang="en-US" sz="2800" b="1" dirty="0">
                <a:solidFill>
                  <a:schemeClr val="accent5">
                    <a:lumMod val="75000"/>
                  </a:schemeClr>
                </a:solidFill>
                <a:latin typeface="Montserrat"/>
              </a:rPr>
              <a:t>Current NCLEX-PN Test Plan is effective April 1, 2026, through March 31, 2029</a:t>
            </a:r>
          </a:p>
          <a:p>
            <a:endParaRPr lang="en-US" dirty="0"/>
          </a:p>
        </p:txBody>
      </p:sp>
      <p:pic>
        <p:nvPicPr>
          <p:cNvPr id="8" name="Picture 7">
            <a:extLst>
              <a:ext uri="{FF2B5EF4-FFF2-40B4-BE49-F238E27FC236}">
                <a16:creationId xmlns:a16="http://schemas.microsoft.com/office/drawing/2014/main" id="{381A6535-412C-42E7-8150-CAA7C9585DF3}"/>
              </a:ext>
            </a:extLst>
          </p:cNvPr>
          <p:cNvPicPr>
            <a:picLocks noChangeAspect="1"/>
          </p:cNvPicPr>
          <p:nvPr/>
        </p:nvPicPr>
        <p:blipFill>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0132737" y="666041"/>
            <a:ext cx="1371645" cy="1168835"/>
          </a:xfrm>
          <a:prstGeom prst="rect">
            <a:avLst/>
          </a:prstGeom>
          <a:noFill/>
        </p:spPr>
      </p:pic>
    </p:spTree>
    <p:extLst>
      <p:ext uri="{BB962C8B-B14F-4D97-AF65-F5344CB8AC3E}">
        <p14:creationId xmlns:p14="http://schemas.microsoft.com/office/powerpoint/2010/main" val="80020769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F00"/>
        </a:solidFill>
        <a:effectLst/>
      </p:bgPr>
    </p:bg>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37870DDB-5CBB-4F20-9DF2-68CDC3DE4ADB}"/>
              </a:ext>
            </a:extLst>
          </p:cNvPr>
          <p:cNvSpPr>
            <a:spLocks noGrp="1"/>
          </p:cNvSpPr>
          <p:nvPr>
            <p:ph type="title"/>
          </p:nvPr>
        </p:nvSpPr>
        <p:spPr>
          <a:xfrm>
            <a:off x="1747136" y="757911"/>
            <a:ext cx="6401999" cy="546000"/>
          </a:xfrm>
        </p:spPr>
        <p:txBody>
          <a:bodyPr/>
          <a:lstStyle/>
          <a:p>
            <a:pPr algn="ctr"/>
            <a:r>
              <a:rPr lang="en-US" sz="4400">
                <a:solidFill>
                  <a:schemeClr val="tx1"/>
                </a:solidFill>
              </a:rPr>
              <a:t>PN TEST PLAN</a:t>
            </a:r>
          </a:p>
        </p:txBody>
      </p:sp>
      <p:graphicFrame>
        <p:nvGraphicFramePr>
          <p:cNvPr id="8" name="Table 7">
            <a:extLst>
              <a:ext uri="{FF2B5EF4-FFF2-40B4-BE49-F238E27FC236}">
                <a16:creationId xmlns:a16="http://schemas.microsoft.com/office/drawing/2014/main" id="{2B7B1B51-7CBB-41A7-9154-84DCFEED6E71}"/>
              </a:ext>
            </a:extLst>
          </p:cNvPr>
          <p:cNvGraphicFramePr>
            <a:graphicFrameLocks noGrp="1"/>
          </p:cNvGraphicFramePr>
          <p:nvPr>
            <p:extLst>
              <p:ext uri="{D42A27DB-BD31-4B8C-83A1-F6EECF244321}">
                <p14:modId xmlns:p14="http://schemas.microsoft.com/office/powerpoint/2010/main" val="3201103736"/>
              </p:ext>
            </p:extLst>
          </p:nvPr>
        </p:nvGraphicFramePr>
        <p:xfrm>
          <a:off x="854954" y="1546698"/>
          <a:ext cx="8396050" cy="4961516"/>
        </p:xfrm>
        <a:graphic>
          <a:graphicData uri="http://schemas.openxmlformats.org/drawingml/2006/table">
            <a:tbl>
              <a:tblPr firstRow="1" bandRow="1">
                <a:tableStyleId>{3B4B98B0-60AC-42C2-AFA5-B58CD77FA1E5}</a:tableStyleId>
              </a:tblPr>
              <a:tblGrid>
                <a:gridCol w="5658403">
                  <a:extLst>
                    <a:ext uri="{9D8B030D-6E8A-4147-A177-3AD203B41FA5}">
                      <a16:colId xmlns:a16="http://schemas.microsoft.com/office/drawing/2014/main" val="2522703771"/>
                    </a:ext>
                  </a:extLst>
                </a:gridCol>
                <a:gridCol w="2737647">
                  <a:extLst>
                    <a:ext uri="{9D8B030D-6E8A-4147-A177-3AD203B41FA5}">
                      <a16:colId xmlns:a16="http://schemas.microsoft.com/office/drawing/2014/main" val="2247182024"/>
                    </a:ext>
                  </a:extLst>
                </a:gridCol>
              </a:tblGrid>
              <a:tr h="550072">
                <a:tc>
                  <a:txBody>
                    <a:bodyPr/>
                    <a:lstStyle/>
                    <a:p>
                      <a:pPr algn="l"/>
                      <a:r>
                        <a:rPr lang="en-US" sz="2400"/>
                        <a:t>Client Needs</a:t>
                      </a:r>
                    </a:p>
                  </a:txBody>
                  <a:tcPr/>
                </a:tc>
                <a:tc>
                  <a:txBody>
                    <a:bodyPr/>
                    <a:lstStyle/>
                    <a:p>
                      <a:pPr algn="ctr"/>
                      <a:r>
                        <a:rPr lang="en-US"/>
                        <a:t>% of Items from Each Category/Subcategory</a:t>
                      </a:r>
                    </a:p>
                  </a:txBody>
                  <a:tcPr/>
                </a:tc>
                <a:extLst>
                  <a:ext uri="{0D108BD9-81ED-4DB2-BD59-A6C34878D82A}">
                    <a16:rowId xmlns:a16="http://schemas.microsoft.com/office/drawing/2014/main" val="1682836397"/>
                  </a:ext>
                </a:extLst>
              </a:tr>
              <a:tr h="409515">
                <a:tc>
                  <a:txBody>
                    <a:bodyPr/>
                    <a:lstStyle/>
                    <a:p>
                      <a:r>
                        <a:rPr lang="en-US" b="1"/>
                        <a:t>Safe &amp; Effective Care Environment</a:t>
                      </a:r>
                    </a:p>
                  </a:txBody>
                  <a:tcPr/>
                </a:tc>
                <a:tc>
                  <a:txBody>
                    <a:bodyPr/>
                    <a:lstStyle/>
                    <a:p>
                      <a:pPr algn="ctr"/>
                      <a:endParaRPr lang="en-US"/>
                    </a:p>
                  </a:txBody>
                  <a:tcPr/>
                </a:tc>
                <a:extLst>
                  <a:ext uri="{0D108BD9-81ED-4DB2-BD59-A6C34878D82A}">
                    <a16:rowId xmlns:a16="http://schemas.microsoft.com/office/drawing/2014/main" val="1502440549"/>
                  </a:ext>
                </a:extLst>
              </a:tr>
              <a:tr h="432386">
                <a:tc>
                  <a:txBody>
                    <a:bodyPr/>
                    <a:lstStyle/>
                    <a:p>
                      <a:pPr marL="342900" indent="-342900">
                        <a:buFont typeface="Wingdings" panose="05000000000000000000" pitchFamily="2" charset="2"/>
                        <a:buChar char="§"/>
                      </a:pPr>
                      <a:r>
                        <a:rPr lang="en-US"/>
                        <a:t>Coordinated Care</a:t>
                      </a:r>
                    </a:p>
                  </a:txBody>
                  <a:tcPr/>
                </a:tc>
                <a:tc>
                  <a:txBody>
                    <a:bodyPr/>
                    <a:lstStyle/>
                    <a:p>
                      <a:pPr algn="ctr"/>
                      <a:r>
                        <a:rPr lang="en-US"/>
                        <a:t>18-24%</a:t>
                      </a:r>
                    </a:p>
                  </a:txBody>
                  <a:tcPr/>
                </a:tc>
                <a:extLst>
                  <a:ext uri="{0D108BD9-81ED-4DB2-BD59-A6C34878D82A}">
                    <a16:rowId xmlns:a16="http://schemas.microsoft.com/office/drawing/2014/main" val="3574460474"/>
                  </a:ext>
                </a:extLst>
              </a:tr>
              <a:tr h="432386">
                <a:tc>
                  <a:txBody>
                    <a:bodyPr/>
                    <a:lstStyle/>
                    <a:p>
                      <a:pPr marL="342900" indent="-342900">
                        <a:buFont typeface="Wingdings" panose="05000000000000000000" pitchFamily="2" charset="2"/>
                        <a:buChar char="§"/>
                      </a:pPr>
                      <a:r>
                        <a:rPr lang="en-US"/>
                        <a:t>Safety &amp; Infection Control</a:t>
                      </a:r>
                    </a:p>
                  </a:txBody>
                  <a:tcPr/>
                </a:tc>
                <a:tc>
                  <a:txBody>
                    <a:bodyPr/>
                    <a:lstStyle/>
                    <a:p>
                      <a:pPr algn="ctr"/>
                      <a:r>
                        <a:rPr lang="en-US"/>
                        <a:t>10-16%</a:t>
                      </a:r>
                    </a:p>
                  </a:txBody>
                  <a:tcPr/>
                </a:tc>
                <a:extLst>
                  <a:ext uri="{0D108BD9-81ED-4DB2-BD59-A6C34878D82A}">
                    <a16:rowId xmlns:a16="http://schemas.microsoft.com/office/drawing/2014/main" val="2420629903"/>
                  </a:ext>
                </a:extLst>
              </a:tr>
              <a:tr h="432386">
                <a:tc>
                  <a:txBody>
                    <a:bodyPr/>
                    <a:lstStyle/>
                    <a:p>
                      <a:r>
                        <a:rPr lang="en-US" b="1"/>
                        <a:t>Health Promotion &amp; Maintenance</a:t>
                      </a:r>
                    </a:p>
                  </a:txBody>
                  <a:tcPr/>
                </a:tc>
                <a:tc>
                  <a:txBody>
                    <a:bodyPr/>
                    <a:lstStyle/>
                    <a:p>
                      <a:pPr algn="ctr"/>
                      <a:r>
                        <a:rPr lang="en-US"/>
                        <a:t>6-12%</a:t>
                      </a:r>
                    </a:p>
                  </a:txBody>
                  <a:tcPr/>
                </a:tc>
                <a:extLst>
                  <a:ext uri="{0D108BD9-81ED-4DB2-BD59-A6C34878D82A}">
                    <a16:rowId xmlns:a16="http://schemas.microsoft.com/office/drawing/2014/main" val="2670375250"/>
                  </a:ext>
                </a:extLst>
              </a:tr>
              <a:tr h="432386">
                <a:tc>
                  <a:txBody>
                    <a:bodyPr/>
                    <a:lstStyle/>
                    <a:p>
                      <a:r>
                        <a:rPr lang="en-US" b="1"/>
                        <a:t>Psychosocial Integrity</a:t>
                      </a:r>
                    </a:p>
                  </a:txBody>
                  <a:tcPr/>
                </a:tc>
                <a:tc>
                  <a:txBody>
                    <a:bodyPr/>
                    <a:lstStyle/>
                    <a:p>
                      <a:pPr algn="ctr"/>
                      <a:r>
                        <a:rPr lang="en-US"/>
                        <a:t>9-15%</a:t>
                      </a:r>
                    </a:p>
                  </a:txBody>
                  <a:tcPr/>
                </a:tc>
                <a:extLst>
                  <a:ext uri="{0D108BD9-81ED-4DB2-BD59-A6C34878D82A}">
                    <a16:rowId xmlns:a16="http://schemas.microsoft.com/office/drawing/2014/main" val="3548004502"/>
                  </a:ext>
                </a:extLst>
              </a:tr>
              <a:tr h="432386">
                <a:tc>
                  <a:txBody>
                    <a:bodyPr/>
                    <a:lstStyle/>
                    <a:p>
                      <a:r>
                        <a:rPr lang="en-US" b="1"/>
                        <a:t>Physiological Integrity</a:t>
                      </a:r>
                    </a:p>
                  </a:txBody>
                  <a:tcPr/>
                </a:tc>
                <a:tc>
                  <a:txBody>
                    <a:bodyPr/>
                    <a:lstStyle/>
                    <a:p>
                      <a:pPr algn="ctr"/>
                      <a:endParaRPr lang="en-US"/>
                    </a:p>
                  </a:txBody>
                  <a:tcPr/>
                </a:tc>
                <a:extLst>
                  <a:ext uri="{0D108BD9-81ED-4DB2-BD59-A6C34878D82A}">
                    <a16:rowId xmlns:a16="http://schemas.microsoft.com/office/drawing/2014/main" val="895805392"/>
                  </a:ext>
                </a:extLst>
              </a:tr>
              <a:tr h="432386">
                <a:tc>
                  <a:txBody>
                    <a:bodyPr/>
                    <a:lstStyle/>
                    <a:p>
                      <a:pPr marL="342900" indent="-342900">
                        <a:buFont typeface="Wingdings" panose="05000000000000000000" pitchFamily="2" charset="2"/>
                        <a:buChar char="§"/>
                      </a:pPr>
                      <a:r>
                        <a:rPr lang="en-US"/>
                        <a:t>Basic Care &amp; Comfort</a:t>
                      </a:r>
                    </a:p>
                  </a:txBody>
                  <a:tcPr/>
                </a:tc>
                <a:tc>
                  <a:txBody>
                    <a:bodyPr/>
                    <a:lstStyle/>
                    <a:p>
                      <a:pPr algn="ctr"/>
                      <a:r>
                        <a:rPr lang="en-US"/>
                        <a:t>7-13%</a:t>
                      </a:r>
                    </a:p>
                  </a:txBody>
                  <a:tcPr/>
                </a:tc>
                <a:extLst>
                  <a:ext uri="{0D108BD9-81ED-4DB2-BD59-A6C34878D82A}">
                    <a16:rowId xmlns:a16="http://schemas.microsoft.com/office/drawing/2014/main" val="3424332199"/>
                  </a:ext>
                </a:extLst>
              </a:tr>
              <a:tr h="432386">
                <a:tc>
                  <a:txBody>
                    <a:bodyPr/>
                    <a:lstStyle/>
                    <a:p>
                      <a:pPr marL="342900" indent="-342900">
                        <a:buFont typeface="Wingdings" panose="05000000000000000000" pitchFamily="2" charset="2"/>
                        <a:buChar char="§"/>
                      </a:pPr>
                      <a:r>
                        <a:rPr lang="en-US"/>
                        <a:t>Pharmacological Therapies</a:t>
                      </a:r>
                    </a:p>
                  </a:txBody>
                  <a:tcPr/>
                </a:tc>
                <a:tc>
                  <a:txBody>
                    <a:bodyPr/>
                    <a:lstStyle/>
                    <a:p>
                      <a:pPr algn="ctr"/>
                      <a:r>
                        <a:rPr lang="en-US"/>
                        <a:t>10-16%</a:t>
                      </a:r>
                    </a:p>
                  </a:txBody>
                  <a:tcPr/>
                </a:tc>
                <a:extLst>
                  <a:ext uri="{0D108BD9-81ED-4DB2-BD59-A6C34878D82A}">
                    <a16:rowId xmlns:a16="http://schemas.microsoft.com/office/drawing/2014/main" val="2647961518"/>
                  </a:ext>
                </a:extLst>
              </a:tr>
              <a:tr h="432386">
                <a:tc>
                  <a:txBody>
                    <a:bodyPr/>
                    <a:lstStyle/>
                    <a:p>
                      <a:pPr marL="342900" indent="-342900">
                        <a:buFont typeface="Wingdings" panose="05000000000000000000" pitchFamily="2" charset="2"/>
                        <a:buChar char="§"/>
                      </a:pPr>
                      <a:r>
                        <a:rPr lang="en-US"/>
                        <a:t>Reduction of Risk Potential</a:t>
                      </a:r>
                    </a:p>
                  </a:txBody>
                  <a:tcPr/>
                </a:tc>
                <a:tc>
                  <a:txBody>
                    <a:bodyPr/>
                    <a:lstStyle/>
                    <a:p>
                      <a:pPr algn="ctr"/>
                      <a:r>
                        <a:rPr lang="en-US"/>
                        <a:t>9-15%</a:t>
                      </a:r>
                    </a:p>
                  </a:txBody>
                  <a:tcPr/>
                </a:tc>
                <a:extLst>
                  <a:ext uri="{0D108BD9-81ED-4DB2-BD59-A6C34878D82A}">
                    <a16:rowId xmlns:a16="http://schemas.microsoft.com/office/drawing/2014/main" val="1780526720"/>
                  </a:ext>
                </a:extLst>
              </a:tr>
              <a:tr h="432386">
                <a:tc>
                  <a:txBody>
                    <a:bodyPr/>
                    <a:lstStyle/>
                    <a:p>
                      <a:pPr marL="342900" indent="-342900">
                        <a:buFont typeface="Wingdings" panose="05000000000000000000" pitchFamily="2" charset="2"/>
                        <a:buChar char="§"/>
                      </a:pPr>
                      <a:r>
                        <a:rPr lang="en-US"/>
                        <a:t>Physiological Adaptation</a:t>
                      </a:r>
                    </a:p>
                  </a:txBody>
                  <a:tcPr/>
                </a:tc>
                <a:tc>
                  <a:txBody>
                    <a:bodyPr/>
                    <a:lstStyle/>
                    <a:p>
                      <a:pPr algn="ctr"/>
                      <a:r>
                        <a:rPr lang="en-US"/>
                        <a:t>7-13%</a:t>
                      </a:r>
                    </a:p>
                  </a:txBody>
                  <a:tcPr/>
                </a:tc>
                <a:extLst>
                  <a:ext uri="{0D108BD9-81ED-4DB2-BD59-A6C34878D82A}">
                    <a16:rowId xmlns:a16="http://schemas.microsoft.com/office/drawing/2014/main" val="3766886785"/>
                  </a:ext>
                </a:extLst>
              </a:tr>
            </a:tbl>
          </a:graphicData>
        </a:graphic>
      </p:graphicFrame>
      <p:pic>
        <p:nvPicPr>
          <p:cNvPr id="4" name="Picture 3">
            <a:extLst>
              <a:ext uri="{FF2B5EF4-FFF2-40B4-BE49-F238E27FC236}">
                <a16:creationId xmlns:a16="http://schemas.microsoft.com/office/drawing/2014/main" id="{F36DAD2A-2C2A-4038-B66D-1CCCBA8A540D}"/>
              </a:ext>
            </a:extLst>
          </p:cNvPr>
          <p:cNvPicPr>
            <a:picLocks noChangeAspect="1"/>
          </p:cNvPicPr>
          <p:nvPr/>
        </p:nvPicPr>
        <p:blipFill>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0386923" y="757911"/>
            <a:ext cx="1371645" cy="1168835"/>
          </a:xfrm>
          <a:prstGeom prst="rect">
            <a:avLst/>
          </a:prstGeom>
          <a:noFill/>
        </p:spPr>
      </p:pic>
    </p:spTree>
    <p:extLst>
      <p:ext uri="{BB962C8B-B14F-4D97-AF65-F5344CB8AC3E}">
        <p14:creationId xmlns:p14="http://schemas.microsoft.com/office/powerpoint/2010/main" val="408034986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accent5">
            <a:lumMod val="60000"/>
            <a:lumOff val="40000"/>
          </a:schemeClr>
        </a:solidFill>
        <a:effectLst/>
      </p:bgPr>
    </p:bg>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F23B906B-8839-496C-9CE7-B94AA2A1CAEE}"/>
              </a:ext>
            </a:extLst>
          </p:cNvPr>
          <p:cNvSpPr>
            <a:spLocks noGrp="1"/>
          </p:cNvSpPr>
          <p:nvPr>
            <p:ph type="title"/>
          </p:nvPr>
        </p:nvSpPr>
        <p:spPr>
          <a:xfrm>
            <a:off x="1176523" y="882524"/>
            <a:ext cx="7098800" cy="647599"/>
          </a:xfrm>
        </p:spPr>
        <p:txBody>
          <a:bodyPr/>
          <a:lstStyle/>
          <a:p>
            <a:pPr algn="ctr"/>
            <a:r>
              <a:rPr lang="en-US" sz="4000">
                <a:solidFill>
                  <a:schemeClr val="tx1"/>
                </a:solidFill>
              </a:rPr>
              <a:t>ACCOMMODATIONS</a:t>
            </a:r>
          </a:p>
        </p:txBody>
      </p:sp>
      <p:sp>
        <p:nvSpPr>
          <p:cNvPr id="9" name="Text Placeholder 8">
            <a:extLst>
              <a:ext uri="{FF2B5EF4-FFF2-40B4-BE49-F238E27FC236}">
                <a16:creationId xmlns:a16="http://schemas.microsoft.com/office/drawing/2014/main" id="{0C2E2E71-6E63-4C40-B3BB-ED02CAEF408D}"/>
              </a:ext>
            </a:extLst>
          </p:cNvPr>
          <p:cNvSpPr>
            <a:spLocks noGrp="1"/>
          </p:cNvSpPr>
          <p:nvPr>
            <p:ph type="body" idx="1"/>
          </p:nvPr>
        </p:nvSpPr>
        <p:spPr>
          <a:xfrm>
            <a:off x="601776" y="1466942"/>
            <a:ext cx="9056451" cy="4151009"/>
          </a:xfrm>
        </p:spPr>
        <p:txBody>
          <a:bodyPr/>
          <a:lstStyle/>
          <a:p>
            <a:pPr algn="ctr">
              <a:buNone/>
            </a:pPr>
            <a:r>
              <a:rPr lang="en-US" sz="3200" b="1">
                <a:latin typeface="Montserrat"/>
                <a:cs typeface="Times New Roman" pitchFamily="18" charset="0"/>
              </a:rPr>
              <a:t>Certain accommodations are possible if a candidate:</a:t>
            </a:r>
          </a:p>
          <a:p>
            <a:pPr>
              <a:buNone/>
            </a:pPr>
            <a:endParaRPr lang="en-US" sz="2800">
              <a:latin typeface="Montserrat"/>
              <a:cs typeface="Times New Roman" pitchFamily="18" charset="0"/>
            </a:endParaRPr>
          </a:p>
          <a:p>
            <a:pPr marL="457200" lvl="1" indent="-457200">
              <a:buClr>
                <a:schemeClr val="bg2">
                  <a:lumMod val="50000"/>
                </a:schemeClr>
              </a:buClr>
              <a:buFont typeface="Wingdings" panose="05000000000000000000" pitchFamily="2" charset="2"/>
              <a:buChar char="§"/>
            </a:pPr>
            <a:r>
              <a:rPr lang="en-US" sz="2800">
                <a:latin typeface="Montserrat"/>
                <a:cs typeface="Times New Roman" pitchFamily="18" charset="0"/>
              </a:rPr>
              <a:t>Has a disability as defined by the Americans with Disabilities Act, </a:t>
            </a:r>
            <a:r>
              <a:rPr lang="en-US" sz="2800" b="1">
                <a:latin typeface="Montserrat"/>
                <a:cs typeface="Times New Roman" pitchFamily="18" charset="0"/>
              </a:rPr>
              <a:t>and</a:t>
            </a:r>
          </a:p>
          <a:p>
            <a:pPr marL="457200" lvl="1" indent="-457200">
              <a:buClr>
                <a:schemeClr val="bg2">
                  <a:lumMod val="50000"/>
                </a:schemeClr>
              </a:buClr>
              <a:buFont typeface="Wingdings" panose="05000000000000000000" pitchFamily="2" charset="2"/>
              <a:buChar char="§"/>
            </a:pPr>
            <a:r>
              <a:rPr lang="en-US" sz="2800">
                <a:latin typeface="Montserrat"/>
                <a:cs typeface="Times New Roman" pitchFamily="18" charset="0"/>
              </a:rPr>
              <a:t>Has been previously diagnosed by a healthcare professional, </a:t>
            </a:r>
            <a:r>
              <a:rPr lang="en-US" sz="2800" b="1">
                <a:latin typeface="Montserrat"/>
                <a:cs typeface="Times New Roman" pitchFamily="18" charset="0"/>
              </a:rPr>
              <a:t>and</a:t>
            </a:r>
          </a:p>
          <a:p>
            <a:pPr marL="457200" lvl="1" indent="-457200">
              <a:buClr>
                <a:schemeClr val="bg2">
                  <a:lumMod val="50000"/>
                </a:schemeClr>
              </a:buClr>
              <a:buFont typeface="Wingdings" panose="05000000000000000000" pitchFamily="2" charset="2"/>
              <a:buChar char="§"/>
            </a:pPr>
            <a:r>
              <a:rPr lang="en-US" sz="2800">
                <a:latin typeface="Montserrat"/>
                <a:cs typeface="Times New Roman" pitchFamily="18" charset="0"/>
              </a:rPr>
              <a:t>Has had accommodations while in nursing program, </a:t>
            </a:r>
            <a:r>
              <a:rPr lang="en-US" sz="2800" b="1">
                <a:latin typeface="Montserrat"/>
                <a:cs typeface="Times New Roman" pitchFamily="18" charset="0"/>
              </a:rPr>
              <a:t>and</a:t>
            </a:r>
          </a:p>
          <a:p>
            <a:pPr marL="457200" lvl="1" indent="-457200">
              <a:buClr>
                <a:schemeClr val="bg2">
                  <a:lumMod val="50000"/>
                </a:schemeClr>
              </a:buClr>
              <a:buFont typeface="Wingdings" panose="05000000000000000000" pitchFamily="2" charset="2"/>
              <a:buChar char="§"/>
            </a:pPr>
            <a:r>
              <a:rPr lang="en-US" sz="2800">
                <a:latin typeface="Montserrat"/>
                <a:cs typeface="Times New Roman" pitchFamily="18" charset="0"/>
              </a:rPr>
              <a:t>Submits the appropriate documentation to the NDBON for review and approval</a:t>
            </a:r>
          </a:p>
          <a:p>
            <a:endParaRPr lang="en-US" sz="3600"/>
          </a:p>
        </p:txBody>
      </p:sp>
      <p:pic>
        <p:nvPicPr>
          <p:cNvPr id="16" name="Picture 15">
            <a:extLst>
              <a:ext uri="{FF2B5EF4-FFF2-40B4-BE49-F238E27FC236}">
                <a16:creationId xmlns:a16="http://schemas.microsoft.com/office/drawing/2014/main" id="{501F0F08-C3F6-46CA-BCFB-17EE020820C6}"/>
              </a:ext>
            </a:extLst>
          </p:cNvPr>
          <p:cNvPicPr>
            <a:picLocks noChangeAspect="1"/>
          </p:cNvPicPr>
          <p:nvPr/>
        </p:nvPicPr>
        <p:blipFill>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0171568" y="298107"/>
            <a:ext cx="1371645" cy="1168835"/>
          </a:xfrm>
          <a:prstGeom prst="rect">
            <a:avLst/>
          </a:prstGeom>
          <a:noFill/>
        </p:spPr>
      </p:pic>
    </p:spTree>
    <p:extLst>
      <p:ext uri="{BB962C8B-B14F-4D97-AF65-F5344CB8AC3E}">
        <p14:creationId xmlns:p14="http://schemas.microsoft.com/office/powerpoint/2010/main" val="423520696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gradFill flip="none" rotWithShape="1">
          <a:gsLst>
            <a:gs pos="100000">
              <a:srgbClr val="FFC000"/>
            </a:gs>
            <a:gs pos="100000">
              <a:schemeClr val="accent1">
                <a:lumMod val="45000"/>
                <a:lumOff val="55000"/>
              </a:schemeClr>
            </a:gs>
            <a:gs pos="100000">
              <a:schemeClr val="accent1">
                <a:lumMod val="45000"/>
                <a:lumOff val="55000"/>
              </a:schemeClr>
            </a:gs>
            <a:gs pos="100000">
              <a:schemeClr val="accent1">
                <a:lumMod val="30000"/>
                <a:lumOff val="70000"/>
              </a:schemeClr>
            </a:gs>
          </a:gsLst>
          <a:lin ang="5400000" scaled="0"/>
          <a:tileRect/>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3CA8B9-F658-4CCD-BAB9-5CC515F7881F}"/>
              </a:ext>
            </a:extLst>
          </p:cNvPr>
          <p:cNvSpPr>
            <a:spLocks noGrp="1"/>
          </p:cNvSpPr>
          <p:nvPr>
            <p:ph type="title"/>
          </p:nvPr>
        </p:nvSpPr>
        <p:spPr>
          <a:xfrm>
            <a:off x="561715" y="1010963"/>
            <a:ext cx="8673482" cy="546000"/>
          </a:xfrm>
        </p:spPr>
        <p:txBody>
          <a:bodyPr/>
          <a:lstStyle/>
          <a:p>
            <a:pPr algn="ctr"/>
            <a:r>
              <a:rPr lang="en-US" sz="3600">
                <a:solidFill>
                  <a:schemeClr val="tx1"/>
                </a:solidFill>
              </a:rPr>
              <a:t>EXAM &amp; LICENSURE PROCESS IS COMPLETELY ONLINE</a:t>
            </a:r>
          </a:p>
        </p:txBody>
      </p:sp>
      <p:sp>
        <p:nvSpPr>
          <p:cNvPr id="3" name="Text Placeholder 2">
            <a:extLst>
              <a:ext uri="{FF2B5EF4-FFF2-40B4-BE49-F238E27FC236}">
                <a16:creationId xmlns:a16="http://schemas.microsoft.com/office/drawing/2014/main" id="{DFE50206-30F6-4F67-ACAC-2A0CFC8B0DAD}"/>
              </a:ext>
            </a:extLst>
          </p:cNvPr>
          <p:cNvSpPr>
            <a:spLocks noGrp="1"/>
          </p:cNvSpPr>
          <p:nvPr>
            <p:ph type="body" idx="1"/>
          </p:nvPr>
        </p:nvSpPr>
        <p:spPr>
          <a:xfrm>
            <a:off x="1121333" y="1684854"/>
            <a:ext cx="3562400" cy="4082758"/>
          </a:xfrm>
        </p:spPr>
        <p:txBody>
          <a:bodyPr/>
          <a:lstStyle/>
          <a:p>
            <a:pPr marL="457200" indent="-457200">
              <a:buFont typeface="Wingdings" panose="05000000000000000000" pitchFamily="2" charset="2"/>
              <a:buChar char="§"/>
            </a:pPr>
            <a:r>
              <a:rPr lang="en-US" sz="2800">
                <a:latin typeface="Montserrat"/>
              </a:rPr>
              <a:t>ON-LINE EXAM, ENDORSEMENT AND RENEWAL APPLICATION </a:t>
            </a:r>
          </a:p>
          <a:p>
            <a:pPr marL="457200" indent="-457200">
              <a:buFont typeface="Wingdings" panose="05000000000000000000" pitchFamily="2" charset="2"/>
              <a:buChar char="§"/>
            </a:pPr>
            <a:endParaRPr lang="en-US" sz="2800">
              <a:latin typeface="Montserrat"/>
            </a:endParaRPr>
          </a:p>
          <a:p>
            <a:pPr marL="457200" indent="-457200">
              <a:buFont typeface="Wingdings" panose="05000000000000000000" pitchFamily="2" charset="2"/>
              <a:buChar char="§"/>
            </a:pPr>
            <a:r>
              <a:rPr lang="en-US" sz="2800">
                <a:latin typeface="Montserrat"/>
              </a:rPr>
              <a:t>ON-LINE APPLICATION STATUS</a:t>
            </a:r>
          </a:p>
          <a:p>
            <a:pPr marL="457200" indent="-457200">
              <a:buFont typeface="Wingdings" panose="05000000000000000000" pitchFamily="2" charset="2"/>
              <a:buChar char="§"/>
            </a:pPr>
            <a:endParaRPr lang="en-US" sz="2800">
              <a:latin typeface="Montserrat"/>
            </a:endParaRPr>
          </a:p>
          <a:p>
            <a:pPr marL="457200" indent="-457200">
              <a:buFont typeface="Wingdings" panose="05000000000000000000" pitchFamily="2" charset="2"/>
              <a:buChar char="§"/>
            </a:pPr>
            <a:r>
              <a:rPr lang="en-US" sz="2800">
                <a:latin typeface="Montserrat"/>
              </a:rPr>
              <a:t>ON-LINE VERIFICATION</a:t>
            </a:r>
          </a:p>
          <a:p>
            <a:endParaRPr lang="en-US"/>
          </a:p>
        </p:txBody>
      </p:sp>
      <p:sp>
        <p:nvSpPr>
          <p:cNvPr id="4" name="Text Placeholder 3">
            <a:extLst>
              <a:ext uri="{FF2B5EF4-FFF2-40B4-BE49-F238E27FC236}">
                <a16:creationId xmlns:a16="http://schemas.microsoft.com/office/drawing/2014/main" id="{F5FD0405-342D-488D-8CA2-ECD7C61DE662}"/>
              </a:ext>
            </a:extLst>
          </p:cNvPr>
          <p:cNvSpPr>
            <a:spLocks noGrp="1"/>
          </p:cNvSpPr>
          <p:nvPr>
            <p:ph type="body" idx="2"/>
          </p:nvPr>
        </p:nvSpPr>
        <p:spPr/>
        <p:txBody>
          <a:bodyPr/>
          <a:lstStyle/>
          <a:p>
            <a:endParaRPr lang="en-US"/>
          </a:p>
        </p:txBody>
      </p:sp>
      <p:pic>
        <p:nvPicPr>
          <p:cNvPr id="8" name="Picture 7">
            <a:extLst>
              <a:ext uri="{FF2B5EF4-FFF2-40B4-BE49-F238E27FC236}">
                <a16:creationId xmlns:a16="http://schemas.microsoft.com/office/drawing/2014/main" id="{970C9BB8-3961-4500-B261-EDFFC33442E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898456" y="2104033"/>
            <a:ext cx="4679005" cy="3511686"/>
          </a:xfrm>
          <a:prstGeom prst="rect">
            <a:avLst/>
          </a:prstGeom>
        </p:spPr>
      </p:pic>
      <p:pic>
        <p:nvPicPr>
          <p:cNvPr id="6" name="Picture 5">
            <a:extLst>
              <a:ext uri="{FF2B5EF4-FFF2-40B4-BE49-F238E27FC236}">
                <a16:creationId xmlns:a16="http://schemas.microsoft.com/office/drawing/2014/main" id="{F7022ABE-B0E0-48C9-BACD-7670EB58934F}"/>
              </a:ext>
            </a:extLst>
          </p:cNvPr>
          <p:cNvPicPr>
            <a:picLocks noChangeAspect="1"/>
          </p:cNvPicPr>
          <p:nvPr/>
        </p:nvPicPr>
        <p:blipFill>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0348012" y="699546"/>
            <a:ext cx="1371645" cy="1168835"/>
          </a:xfrm>
          <a:prstGeom prst="rect">
            <a:avLst/>
          </a:prstGeom>
          <a:noFill/>
        </p:spPr>
      </p:pic>
    </p:spTree>
    <p:extLst>
      <p:ext uri="{BB962C8B-B14F-4D97-AF65-F5344CB8AC3E}">
        <p14:creationId xmlns:p14="http://schemas.microsoft.com/office/powerpoint/2010/main" val="388016831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8BC34A"/>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E9BAA4-1461-43E2-9D04-C18D9C2F1B3E}"/>
              </a:ext>
            </a:extLst>
          </p:cNvPr>
          <p:cNvSpPr>
            <a:spLocks noGrp="1"/>
          </p:cNvSpPr>
          <p:nvPr>
            <p:ph type="title"/>
          </p:nvPr>
        </p:nvSpPr>
        <p:spPr>
          <a:xfrm>
            <a:off x="1328674" y="717763"/>
            <a:ext cx="7490298" cy="647599"/>
          </a:xfrm>
        </p:spPr>
        <p:txBody>
          <a:bodyPr/>
          <a:lstStyle/>
          <a:p>
            <a:pPr algn="ctr"/>
            <a:r>
              <a:rPr lang="en-US" sz="3600">
                <a:solidFill>
                  <a:schemeClr val="tx1"/>
                </a:solidFill>
              </a:rPr>
              <a:t>BOARD OF NURSING WEBSITE</a:t>
            </a:r>
          </a:p>
        </p:txBody>
      </p:sp>
      <p:sp>
        <p:nvSpPr>
          <p:cNvPr id="3" name="Text Placeholder 2">
            <a:extLst>
              <a:ext uri="{FF2B5EF4-FFF2-40B4-BE49-F238E27FC236}">
                <a16:creationId xmlns:a16="http://schemas.microsoft.com/office/drawing/2014/main" id="{6C29B357-80CB-48AF-81B0-B47042F5BDF3}"/>
              </a:ext>
            </a:extLst>
          </p:cNvPr>
          <p:cNvSpPr>
            <a:spLocks noGrp="1"/>
          </p:cNvSpPr>
          <p:nvPr>
            <p:ph type="body" idx="1"/>
          </p:nvPr>
        </p:nvSpPr>
        <p:spPr>
          <a:xfrm>
            <a:off x="1073278" y="1365362"/>
            <a:ext cx="7098800" cy="4569298"/>
          </a:xfrm>
        </p:spPr>
        <p:txBody>
          <a:bodyPr/>
          <a:lstStyle/>
          <a:p>
            <a:pPr marL="342900" indent="-342900">
              <a:lnSpc>
                <a:spcPct val="120000"/>
              </a:lnSpc>
              <a:buFont typeface="Wingdings" panose="05000000000000000000" pitchFamily="2" charset="2"/>
              <a:buChar char="§"/>
            </a:pPr>
            <a:r>
              <a:rPr lang="en-US" sz="2400">
                <a:latin typeface="Montserrat"/>
              </a:rPr>
              <a:t>ABOUT</a:t>
            </a:r>
          </a:p>
          <a:p>
            <a:pPr marL="342900" indent="-342900">
              <a:lnSpc>
                <a:spcPct val="120000"/>
              </a:lnSpc>
              <a:buFont typeface="Wingdings" panose="05000000000000000000" pitchFamily="2" charset="2"/>
              <a:buChar char="§"/>
            </a:pPr>
            <a:r>
              <a:rPr lang="en-US" sz="2400" b="1">
                <a:solidFill>
                  <a:schemeClr val="tx1"/>
                </a:solidFill>
                <a:latin typeface="Montserrat"/>
              </a:rPr>
              <a:t>LICENSING</a:t>
            </a:r>
          </a:p>
          <a:p>
            <a:pPr marL="342900" indent="-342900">
              <a:buFont typeface="Wingdings" panose="05000000000000000000" pitchFamily="2" charset="2"/>
              <a:buChar char="§"/>
            </a:pPr>
            <a:r>
              <a:rPr lang="en-US" sz="2400">
                <a:latin typeface="Montserrat"/>
              </a:rPr>
              <a:t>COMPLIANCE</a:t>
            </a:r>
          </a:p>
          <a:p>
            <a:pPr marL="342900" indent="-342900">
              <a:buFont typeface="Wingdings" panose="05000000000000000000" pitchFamily="2" charset="2"/>
              <a:buChar char="§"/>
            </a:pPr>
            <a:r>
              <a:rPr lang="en-US" sz="2400">
                <a:latin typeface="Montserrat"/>
              </a:rPr>
              <a:t>EDUCATION</a:t>
            </a:r>
          </a:p>
          <a:p>
            <a:pPr marL="342900" indent="-342900">
              <a:buFont typeface="Wingdings" panose="05000000000000000000" pitchFamily="2" charset="2"/>
              <a:buChar char="§"/>
            </a:pPr>
            <a:r>
              <a:rPr lang="en-US" sz="2400">
                <a:latin typeface="Montserrat"/>
              </a:rPr>
              <a:t>PRACTICE</a:t>
            </a:r>
          </a:p>
          <a:p>
            <a:pPr marL="342900" indent="-342900">
              <a:buFont typeface="Wingdings" panose="05000000000000000000" pitchFamily="2" charset="2"/>
              <a:buChar char="§"/>
            </a:pPr>
            <a:r>
              <a:rPr lang="en-US" sz="2400" b="1">
                <a:solidFill>
                  <a:schemeClr val="tx1"/>
                </a:solidFill>
                <a:latin typeface="Montserrat"/>
              </a:rPr>
              <a:t>VERIFY</a:t>
            </a:r>
          </a:p>
          <a:p>
            <a:pPr marL="342900" indent="-342900">
              <a:buFont typeface="Wingdings" panose="05000000000000000000" pitchFamily="2" charset="2"/>
              <a:buChar char="§"/>
            </a:pPr>
            <a:r>
              <a:rPr lang="en-US" sz="2400" b="1">
                <a:solidFill>
                  <a:schemeClr val="tx1"/>
                </a:solidFill>
                <a:latin typeface="Montserrat"/>
              </a:rPr>
              <a:t>NURSE PORTAL</a:t>
            </a:r>
          </a:p>
          <a:p>
            <a:endParaRPr lang="en-US"/>
          </a:p>
        </p:txBody>
      </p:sp>
      <p:sp>
        <p:nvSpPr>
          <p:cNvPr id="4" name="Shape 379">
            <a:extLst>
              <a:ext uri="{FF2B5EF4-FFF2-40B4-BE49-F238E27FC236}">
                <a16:creationId xmlns:a16="http://schemas.microsoft.com/office/drawing/2014/main" id="{A59F45E8-89E1-4DA3-9EA0-D9A9BBBEE1E1}"/>
              </a:ext>
            </a:extLst>
          </p:cNvPr>
          <p:cNvSpPr/>
          <p:nvPr/>
        </p:nvSpPr>
        <p:spPr>
          <a:xfrm>
            <a:off x="6247704" y="2188721"/>
            <a:ext cx="4871018" cy="4102899"/>
          </a:xfrm>
          <a:custGeom>
            <a:avLst/>
            <a:gdLst/>
            <a:ahLst/>
            <a:cxnLst/>
            <a:rect l="0" t="0" r="0" b="0"/>
            <a:pathLst>
              <a:path w="143434" h="111665" extrusionOk="0">
                <a:moveTo>
                  <a:pt x="71751" y="2308"/>
                </a:moveTo>
                <a:lnTo>
                  <a:pt x="71887" y="2376"/>
                </a:lnTo>
                <a:lnTo>
                  <a:pt x="72091" y="2444"/>
                </a:lnTo>
                <a:lnTo>
                  <a:pt x="72159" y="2647"/>
                </a:lnTo>
                <a:lnTo>
                  <a:pt x="72226" y="2783"/>
                </a:lnTo>
                <a:lnTo>
                  <a:pt x="72159" y="2987"/>
                </a:lnTo>
                <a:lnTo>
                  <a:pt x="72091" y="3190"/>
                </a:lnTo>
                <a:lnTo>
                  <a:pt x="71887" y="3258"/>
                </a:lnTo>
                <a:lnTo>
                  <a:pt x="71751" y="3326"/>
                </a:lnTo>
                <a:lnTo>
                  <a:pt x="71548" y="3258"/>
                </a:lnTo>
                <a:lnTo>
                  <a:pt x="71344" y="3190"/>
                </a:lnTo>
                <a:lnTo>
                  <a:pt x="71276" y="2987"/>
                </a:lnTo>
                <a:lnTo>
                  <a:pt x="71208" y="2783"/>
                </a:lnTo>
                <a:lnTo>
                  <a:pt x="71276" y="2647"/>
                </a:lnTo>
                <a:lnTo>
                  <a:pt x="71344" y="2444"/>
                </a:lnTo>
                <a:lnTo>
                  <a:pt x="71548" y="2376"/>
                </a:lnTo>
                <a:lnTo>
                  <a:pt x="71751" y="2308"/>
                </a:lnTo>
                <a:close/>
                <a:moveTo>
                  <a:pt x="137528" y="5906"/>
                </a:moveTo>
                <a:lnTo>
                  <a:pt x="137596" y="5974"/>
                </a:lnTo>
                <a:lnTo>
                  <a:pt x="137596" y="89604"/>
                </a:lnTo>
                <a:lnTo>
                  <a:pt x="5906" y="89604"/>
                </a:lnTo>
                <a:lnTo>
                  <a:pt x="5906" y="5974"/>
                </a:lnTo>
                <a:lnTo>
                  <a:pt x="5906" y="5906"/>
                </a:lnTo>
                <a:close/>
                <a:moveTo>
                  <a:pt x="3530" y="0"/>
                </a:moveTo>
                <a:lnTo>
                  <a:pt x="3191" y="68"/>
                </a:lnTo>
                <a:lnTo>
                  <a:pt x="2444" y="339"/>
                </a:lnTo>
                <a:lnTo>
                  <a:pt x="1766" y="679"/>
                </a:lnTo>
                <a:lnTo>
                  <a:pt x="1155" y="1154"/>
                </a:lnTo>
                <a:lnTo>
                  <a:pt x="679" y="1765"/>
                </a:lnTo>
                <a:lnTo>
                  <a:pt x="272" y="2444"/>
                </a:lnTo>
                <a:lnTo>
                  <a:pt x="69" y="3190"/>
                </a:lnTo>
                <a:lnTo>
                  <a:pt x="1" y="3598"/>
                </a:lnTo>
                <a:lnTo>
                  <a:pt x="1" y="4005"/>
                </a:lnTo>
                <a:lnTo>
                  <a:pt x="1" y="91572"/>
                </a:lnTo>
                <a:lnTo>
                  <a:pt x="1" y="91979"/>
                </a:lnTo>
                <a:lnTo>
                  <a:pt x="69" y="92319"/>
                </a:lnTo>
                <a:lnTo>
                  <a:pt x="272" y="93065"/>
                </a:lnTo>
                <a:lnTo>
                  <a:pt x="679" y="93744"/>
                </a:lnTo>
                <a:lnTo>
                  <a:pt x="1155" y="94355"/>
                </a:lnTo>
                <a:lnTo>
                  <a:pt x="1766" y="94830"/>
                </a:lnTo>
                <a:lnTo>
                  <a:pt x="2444" y="95238"/>
                </a:lnTo>
                <a:lnTo>
                  <a:pt x="3191" y="95441"/>
                </a:lnTo>
                <a:lnTo>
                  <a:pt x="3530" y="95509"/>
                </a:lnTo>
                <a:lnTo>
                  <a:pt x="139904" y="95509"/>
                </a:lnTo>
                <a:lnTo>
                  <a:pt x="140311" y="95441"/>
                </a:lnTo>
                <a:lnTo>
                  <a:pt x="141058" y="95238"/>
                </a:lnTo>
                <a:lnTo>
                  <a:pt x="141737" y="94830"/>
                </a:lnTo>
                <a:lnTo>
                  <a:pt x="142280" y="94355"/>
                </a:lnTo>
                <a:lnTo>
                  <a:pt x="142755" y="93744"/>
                </a:lnTo>
                <a:lnTo>
                  <a:pt x="143162" y="93065"/>
                </a:lnTo>
                <a:lnTo>
                  <a:pt x="143366" y="92319"/>
                </a:lnTo>
                <a:lnTo>
                  <a:pt x="143434" y="91979"/>
                </a:lnTo>
                <a:lnTo>
                  <a:pt x="143434" y="91572"/>
                </a:lnTo>
                <a:lnTo>
                  <a:pt x="143434" y="4005"/>
                </a:lnTo>
                <a:lnTo>
                  <a:pt x="143434" y="3598"/>
                </a:lnTo>
                <a:lnTo>
                  <a:pt x="143366" y="3190"/>
                </a:lnTo>
                <a:lnTo>
                  <a:pt x="143162" y="2444"/>
                </a:lnTo>
                <a:lnTo>
                  <a:pt x="142755" y="1765"/>
                </a:lnTo>
                <a:lnTo>
                  <a:pt x="142280" y="1154"/>
                </a:lnTo>
                <a:lnTo>
                  <a:pt x="141737" y="679"/>
                </a:lnTo>
                <a:lnTo>
                  <a:pt x="141058" y="339"/>
                </a:lnTo>
                <a:lnTo>
                  <a:pt x="140311" y="68"/>
                </a:lnTo>
                <a:lnTo>
                  <a:pt x="139904" y="0"/>
                </a:lnTo>
                <a:close/>
                <a:moveTo>
                  <a:pt x="55324" y="95713"/>
                </a:moveTo>
                <a:lnTo>
                  <a:pt x="55052" y="98971"/>
                </a:lnTo>
                <a:lnTo>
                  <a:pt x="54713" y="102297"/>
                </a:lnTo>
                <a:lnTo>
                  <a:pt x="54374" y="105284"/>
                </a:lnTo>
                <a:lnTo>
                  <a:pt x="53966" y="107388"/>
                </a:lnTo>
                <a:lnTo>
                  <a:pt x="53763" y="108203"/>
                </a:lnTo>
                <a:lnTo>
                  <a:pt x="53627" y="108746"/>
                </a:lnTo>
                <a:lnTo>
                  <a:pt x="53423" y="109153"/>
                </a:lnTo>
                <a:lnTo>
                  <a:pt x="53220" y="109357"/>
                </a:lnTo>
                <a:lnTo>
                  <a:pt x="52677" y="109493"/>
                </a:lnTo>
                <a:lnTo>
                  <a:pt x="51794" y="109696"/>
                </a:lnTo>
                <a:lnTo>
                  <a:pt x="49690" y="110036"/>
                </a:lnTo>
                <a:lnTo>
                  <a:pt x="48061" y="110307"/>
                </a:lnTo>
                <a:lnTo>
                  <a:pt x="47450" y="110443"/>
                </a:lnTo>
                <a:lnTo>
                  <a:pt x="47110" y="110511"/>
                </a:lnTo>
                <a:lnTo>
                  <a:pt x="47042" y="110579"/>
                </a:lnTo>
                <a:lnTo>
                  <a:pt x="47042" y="110783"/>
                </a:lnTo>
                <a:lnTo>
                  <a:pt x="47110" y="110850"/>
                </a:lnTo>
                <a:lnTo>
                  <a:pt x="47585" y="110918"/>
                </a:lnTo>
                <a:lnTo>
                  <a:pt x="48400" y="110986"/>
                </a:lnTo>
                <a:lnTo>
                  <a:pt x="51387" y="111054"/>
                </a:lnTo>
                <a:lnTo>
                  <a:pt x="56071" y="111122"/>
                </a:lnTo>
                <a:lnTo>
                  <a:pt x="87092" y="111122"/>
                </a:lnTo>
                <a:lnTo>
                  <a:pt x="91708" y="111054"/>
                </a:lnTo>
                <a:lnTo>
                  <a:pt x="94695" y="110986"/>
                </a:lnTo>
                <a:lnTo>
                  <a:pt x="95578" y="110918"/>
                </a:lnTo>
                <a:lnTo>
                  <a:pt x="96053" y="110850"/>
                </a:lnTo>
                <a:lnTo>
                  <a:pt x="96121" y="110783"/>
                </a:lnTo>
                <a:lnTo>
                  <a:pt x="96121" y="110579"/>
                </a:lnTo>
                <a:lnTo>
                  <a:pt x="96053" y="110511"/>
                </a:lnTo>
                <a:lnTo>
                  <a:pt x="95713" y="110443"/>
                </a:lnTo>
                <a:lnTo>
                  <a:pt x="95102" y="110307"/>
                </a:lnTo>
                <a:lnTo>
                  <a:pt x="93473" y="110036"/>
                </a:lnTo>
                <a:lnTo>
                  <a:pt x="91369" y="109696"/>
                </a:lnTo>
                <a:lnTo>
                  <a:pt x="90487" y="109493"/>
                </a:lnTo>
                <a:lnTo>
                  <a:pt x="89943" y="109357"/>
                </a:lnTo>
                <a:lnTo>
                  <a:pt x="89740" y="109153"/>
                </a:lnTo>
                <a:lnTo>
                  <a:pt x="89536" y="108746"/>
                </a:lnTo>
                <a:lnTo>
                  <a:pt x="89333" y="108203"/>
                </a:lnTo>
                <a:lnTo>
                  <a:pt x="89197" y="107388"/>
                </a:lnTo>
                <a:lnTo>
                  <a:pt x="88789" y="105284"/>
                </a:lnTo>
                <a:lnTo>
                  <a:pt x="88382" y="102297"/>
                </a:lnTo>
                <a:lnTo>
                  <a:pt x="88043" y="98971"/>
                </a:lnTo>
                <a:lnTo>
                  <a:pt x="87839" y="95713"/>
                </a:lnTo>
                <a:close/>
                <a:moveTo>
                  <a:pt x="47450" y="111054"/>
                </a:moveTo>
                <a:lnTo>
                  <a:pt x="47450" y="111122"/>
                </a:lnTo>
                <a:lnTo>
                  <a:pt x="47450" y="111393"/>
                </a:lnTo>
                <a:lnTo>
                  <a:pt x="47518" y="111461"/>
                </a:lnTo>
                <a:lnTo>
                  <a:pt x="48807" y="111529"/>
                </a:lnTo>
                <a:lnTo>
                  <a:pt x="52473" y="111597"/>
                </a:lnTo>
                <a:lnTo>
                  <a:pt x="62384" y="111665"/>
                </a:lnTo>
                <a:lnTo>
                  <a:pt x="80779" y="111665"/>
                </a:lnTo>
                <a:lnTo>
                  <a:pt x="90622" y="111597"/>
                </a:lnTo>
                <a:lnTo>
                  <a:pt x="94356" y="111529"/>
                </a:lnTo>
                <a:lnTo>
                  <a:pt x="95646" y="111461"/>
                </a:lnTo>
                <a:lnTo>
                  <a:pt x="95713" y="111393"/>
                </a:lnTo>
                <a:lnTo>
                  <a:pt x="95713" y="111122"/>
                </a:lnTo>
                <a:lnTo>
                  <a:pt x="95646" y="111054"/>
                </a:lnTo>
                <a:lnTo>
                  <a:pt x="94084" y="111122"/>
                </a:lnTo>
                <a:lnTo>
                  <a:pt x="91233" y="111190"/>
                </a:lnTo>
                <a:lnTo>
                  <a:pt x="80847" y="111258"/>
                </a:lnTo>
                <a:lnTo>
                  <a:pt x="62316" y="111258"/>
                </a:lnTo>
                <a:lnTo>
                  <a:pt x="51930" y="111190"/>
                </a:lnTo>
                <a:lnTo>
                  <a:pt x="49079" y="111122"/>
                </a:lnTo>
                <a:lnTo>
                  <a:pt x="47518" y="111054"/>
                </a:lnTo>
                <a:close/>
              </a:path>
            </a:pathLst>
          </a:custGeom>
          <a:solidFill>
            <a:srgbClr val="FFFFFF"/>
          </a:solidFill>
          <a:ln w="9525" cap="flat" cmpd="sng">
            <a:solidFill>
              <a:srgbClr val="B7B7B7"/>
            </a:solidFill>
            <a:prstDash val="solid"/>
            <a:round/>
            <a:headEnd type="none" w="med" len="med"/>
            <a:tailEnd type="none" w="med" len="med"/>
          </a:ln>
        </p:spPr>
        <p:txBody>
          <a:bodyPr lIns="91425" tIns="91425" rIns="91425" bIns="91425" anchor="ctr" anchorCtr="0">
            <a:noAutofit/>
          </a:bodyPr>
          <a:lstStyle/>
          <a:p>
            <a:pPr lvl="0">
              <a:spcBef>
                <a:spcPts val="0"/>
              </a:spcBef>
              <a:buNone/>
            </a:pPr>
            <a:endParaRPr/>
          </a:p>
        </p:txBody>
      </p:sp>
      <p:pic>
        <p:nvPicPr>
          <p:cNvPr id="9" name="Picture 8">
            <a:extLst>
              <a:ext uri="{FF2B5EF4-FFF2-40B4-BE49-F238E27FC236}">
                <a16:creationId xmlns:a16="http://schemas.microsoft.com/office/drawing/2014/main" id="{D1BE2C9F-5176-439C-A998-A8341245A65A}"/>
              </a:ext>
            </a:extLst>
          </p:cNvPr>
          <p:cNvPicPr>
            <a:picLocks noChangeAspect="1"/>
          </p:cNvPicPr>
          <p:nvPr/>
        </p:nvPicPr>
        <p:blipFill>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0153459" y="717763"/>
            <a:ext cx="1371645" cy="1168835"/>
          </a:xfrm>
          <a:prstGeom prst="rect">
            <a:avLst/>
          </a:prstGeom>
          <a:noFill/>
        </p:spPr>
      </p:pic>
      <p:pic>
        <p:nvPicPr>
          <p:cNvPr id="6" name="Picture 5">
            <a:extLst>
              <a:ext uri="{FF2B5EF4-FFF2-40B4-BE49-F238E27FC236}">
                <a16:creationId xmlns:a16="http://schemas.microsoft.com/office/drawing/2014/main" id="{8B008BCB-5E82-35FA-F303-EF6B01370E0F}"/>
              </a:ext>
            </a:extLst>
          </p:cNvPr>
          <p:cNvPicPr>
            <a:picLocks noChangeAspect="1"/>
          </p:cNvPicPr>
          <p:nvPr/>
        </p:nvPicPr>
        <p:blipFill>
          <a:blip r:embed="rId4"/>
          <a:stretch>
            <a:fillRect/>
          </a:stretch>
        </p:blipFill>
        <p:spPr>
          <a:xfrm>
            <a:off x="6448507" y="2368400"/>
            <a:ext cx="4473617" cy="3124238"/>
          </a:xfrm>
          <a:prstGeom prst="rect">
            <a:avLst/>
          </a:prstGeom>
        </p:spPr>
      </p:pic>
    </p:spTree>
    <p:extLst>
      <p:ext uri="{BB962C8B-B14F-4D97-AF65-F5344CB8AC3E}">
        <p14:creationId xmlns:p14="http://schemas.microsoft.com/office/powerpoint/2010/main" val="60612085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00B050"/>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D9E0D1-93CF-49AF-80FF-34334583B855}"/>
              </a:ext>
            </a:extLst>
          </p:cNvPr>
          <p:cNvSpPr>
            <a:spLocks noGrp="1"/>
          </p:cNvSpPr>
          <p:nvPr>
            <p:ph type="title"/>
          </p:nvPr>
        </p:nvSpPr>
        <p:spPr>
          <a:xfrm>
            <a:off x="1037899" y="818472"/>
            <a:ext cx="7617827" cy="647599"/>
          </a:xfrm>
        </p:spPr>
        <p:txBody>
          <a:bodyPr/>
          <a:lstStyle/>
          <a:p>
            <a:pPr algn="ctr"/>
            <a:r>
              <a:rPr lang="en-US" sz="3600">
                <a:solidFill>
                  <a:schemeClr val="tx1"/>
                </a:solidFill>
              </a:rPr>
              <a:t>EXAM ELIGIBILITY REQUIREMENTS</a:t>
            </a:r>
          </a:p>
        </p:txBody>
      </p:sp>
      <p:sp>
        <p:nvSpPr>
          <p:cNvPr id="3" name="Text Placeholder 2">
            <a:extLst>
              <a:ext uri="{FF2B5EF4-FFF2-40B4-BE49-F238E27FC236}">
                <a16:creationId xmlns:a16="http://schemas.microsoft.com/office/drawing/2014/main" id="{B5E3BE58-6D15-4BF0-AF98-A311250A929C}"/>
              </a:ext>
            </a:extLst>
          </p:cNvPr>
          <p:cNvSpPr>
            <a:spLocks noGrp="1"/>
          </p:cNvSpPr>
          <p:nvPr>
            <p:ph type="body" idx="1"/>
          </p:nvPr>
        </p:nvSpPr>
        <p:spPr>
          <a:xfrm>
            <a:off x="1117666" y="2006599"/>
            <a:ext cx="8434707" cy="3956455"/>
          </a:xfrm>
        </p:spPr>
        <p:txBody>
          <a:bodyPr/>
          <a:lstStyle/>
          <a:p>
            <a:pPr marL="457200" indent="-457200">
              <a:buFont typeface="Wingdings" panose="05000000000000000000" pitchFamily="2" charset="2"/>
              <a:buChar char="§"/>
            </a:pPr>
            <a:r>
              <a:rPr lang="en-US" sz="2800" dirty="0">
                <a:latin typeface="Montserrat"/>
                <a:cs typeface="Times New Roman" pitchFamily="18" charset="0"/>
              </a:rPr>
              <a:t>Complete on-line application with appropriate fee   </a:t>
            </a:r>
          </a:p>
          <a:p>
            <a:pPr marL="457200" indent="-457200">
              <a:buFont typeface="Wingdings" panose="05000000000000000000" pitchFamily="2" charset="2"/>
              <a:buChar char="§"/>
            </a:pPr>
            <a:r>
              <a:rPr lang="en-US" sz="2800" dirty="0">
                <a:latin typeface="Montserrat"/>
                <a:cs typeface="Times New Roman" pitchFamily="18" charset="0"/>
              </a:rPr>
              <a:t>Official transcript with degree posted sent directly to ND Board of Nursing from program</a:t>
            </a:r>
          </a:p>
          <a:p>
            <a:pPr marL="457200" indent="-457200">
              <a:buFont typeface="Wingdings" panose="05000000000000000000" pitchFamily="2" charset="2"/>
              <a:buChar char="§"/>
            </a:pPr>
            <a:r>
              <a:rPr lang="en-US" sz="2800" dirty="0">
                <a:latin typeface="Montserrat"/>
                <a:cs typeface="Times New Roman" pitchFamily="18" charset="0"/>
              </a:rPr>
              <a:t>Candidate registers with NCLEX Candidate Services </a:t>
            </a:r>
            <a:r>
              <a:rPr lang="en-US" sz="2800" dirty="0">
                <a:solidFill>
                  <a:srgbClr val="00B050"/>
                </a:solidFill>
                <a:latin typeface="Montserrat"/>
                <a:cs typeface="Times New Roman" pitchFamily="18" charset="0"/>
                <a:hlinkClick r:id="rId2"/>
              </a:rPr>
              <a:t>www.pearsonvue.com/nclex</a:t>
            </a:r>
            <a:r>
              <a:rPr lang="en-US" sz="2800" dirty="0">
                <a:solidFill>
                  <a:srgbClr val="00B050"/>
                </a:solidFill>
                <a:latin typeface="Montserrat"/>
                <a:cs typeface="Times New Roman" pitchFamily="18" charset="0"/>
              </a:rPr>
              <a:t> </a:t>
            </a:r>
            <a:endParaRPr lang="en-US" sz="2800" dirty="0">
              <a:latin typeface="Montserrat"/>
              <a:cs typeface="Times New Roman" pitchFamily="18" charset="0"/>
            </a:endParaRPr>
          </a:p>
          <a:p>
            <a:pPr marL="342900" indent="-342900">
              <a:buFont typeface="Wingdings" panose="05000000000000000000" pitchFamily="2" charset="2"/>
              <a:buChar char="§"/>
            </a:pPr>
            <a:endParaRPr lang="en-US" dirty="0"/>
          </a:p>
        </p:txBody>
      </p:sp>
      <p:pic>
        <p:nvPicPr>
          <p:cNvPr id="4" name="Picture 3">
            <a:extLst>
              <a:ext uri="{FF2B5EF4-FFF2-40B4-BE49-F238E27FC236}">
                <a16:creationId xmlns:a16="http://schemas.microsoft.com/office/drawing/2014/main" id="{A03DA31E-8329-41AA-A3B2-D68FD251EE92}"/>
              </a:ext>
            </a:extLst>
          </p:cNvPr>
          <p:cNvPicPr>
            <a:picLocks noChangeAspect="1"/>
          </p:cNvPicPr>
          <p:nvPr/>
        </p:nvPicPr>
        <p:blipFill>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0163187" y="557853"/>
            <a:ext cx="1371645" cy="1168835"/>
          </a:xfrm>
          <a:prstGeom prst="rect">
            <a:avLst/>
          </a:prstGeom>
          <a:noFill/>
        </p:spPr>
      </p:pic>
    </p:spTree>
    <p:extLst>
      <p:ext uri="{BB962C8B-B14F-4D97-AF65-F5344CB8AC3E}">
        <p14:creationId xmlns:p14="http://schemas.microsoft.com/office/powerpoint/2010/main" val="382951141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CC6600"/>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E5DB91-17E7-48F3-A2AC-2FBE35CADDEF}"/>
              </a:ext>
            </a:extLst>
          </p:cNvPr>
          <p:cNvSpPr>
            <a:spLocks noGrp="1"/>
          </p:cNvSpPr>
          <p:nvPr>
            <p:ph type="title"/>
          </p:nvPr>
        </p:nvSpPr>
        <p:spPr>
          <a:xfrm>
            <a:off x="1117667" y="800717"/>
            <a:ext cx="7098800" cy="647599"/>
          </a:xfrm>
        </p:spPr>
        <p:txBody>
          <a:bodyPr/>
          <a:lstStyle/>
          <a:p>
            <a:pPr algn="ctr"/>
            <a:r>
              <a:rPr lang="en-US" sz="4000">
                <a:solidFill>
                  <a:schemeClr val="tx1"/>
                </a:solidFill>
              </a:rPr>
              <a:t>ELIGIBILITY PROCESS</a:t>
            </a:r>
          </a:p>
        </p:txBody>
      </p:sp>
      <p:sp>
        <p:nvSpPr>
          <p:cNvPr id="3" name="Text Placeholder 2">
            <a:extLst>
              <a:ext uri="{FF2B5EF4-FFF2-40B4-BE49-F238E27FC236}">
                <a16:creationId xmlns:a16="http://schemas.microsoft.com/office/drawing/2014/main" id="{BB7EB52D-D758-4AC3-842B-DB322E4F4DFA}"/>
              </a:ext>
            </a:extLst>
          </p:cNvPr>
          <p:cNvSpPr>
            <a:spLocks noGrp="1"/>
          </p:cNvSpPr>
          <p:nvPr>
            <p:ph type="body" idx="1"/>
          </p:nvPr>
        </p:nvSpPr>
        <p:spPr>
          <a:xfrm>
            <a:off x="1117667" y="2006599"/>
            <a:ext cx="8044088" cy="3917545"/>
          </a:xfrm>
        </p:spPr>
        <p:txBody>
          <a:bodyPr/>
          <a:lstStyle/>
          <a:p>
            <a:pPr marL="342900" indent="-342900">
              <a:buFont typeface="Wingdings" panose="05000000000000000000" pitchFamily="2" charset="2"/>
              <a:buChar char="§"/>
            </a:pPr>
            <a:r>
              <a:rPr lang="en-US" sz="2800" dirty="0">
                <a:latin typeface="Montserrat"/>
                <a:cs typeface="Times New Roman" pitchFamily="18" charset="0"/>
              </a:rPr>
              <a:t>ND Board of Nursing reviews application, Person registration, and transcript for completeness</a:t>
            </a:r>
          </a:p>
          <a:p>
            <a:pPr marL="342900" indent="-342900">
              <a:buFont typeface="Wingdings" panose="05000000000000000000" pitchFamily="2" charset="2"/>
              <a:buChar char="§"/>
            </a:pPr>
            <a:r>
              <a:rPr lang="en-US" sz="2800" dirty="0">
                <a:latin typeface="Montserrat"/>
                <a:cs typeface="Times New Roman" pitchFamily="18" charset="0"/>
              </a:rPr>
              <a:t>Candidate registers with NCLEX Candidate Services (Pearson)</a:t>
            </a:r>
          </a:p>
          <a:p>
            <a:pPr marL="342900" indent="-342900">
              <a:buFont typeface="Wingdings" panose="05000000000000000000" pitchFamily="2" charset="2"/>
              <a:buChar char="§"/>
            </a:pPr>
            <a:r>
              <a:rPr lang="en-US" sz="2800" dirty="0">
                <a:latin typeface="Montserrat"/>
                <a:cs typeface="Times New Roman" pitchFamily="18" charset="0"/>
              </a:rPr>
              <a:t>NDBON forwards eligibility to test to Pearson</a:t>
            </a:r>
          </a:p>
          <a:p>
            <a:pPr marL="342900" indent="-342900">
              <a:buFont typeface="Wingdings" panose="05000000000000000000" pitchFamily="2" charset="2"/>
              <a:buChar char="§"/>
            </a:pPr>
            <a:r>
              <a:rPr lang="en-US" sz="2800" dirty="0">
                <a:latin typeface="Montserrat"/>
                <a:cs typeface="Times New Roman" pitchFamily="18" charset="0"/>
              </a:rPr>
              <a:t>NDBON posts 90-day work authorization on NDBON Verification Portal website: </a:t>
            </a:r>
            <a:r>
              <a:rPr lang="en-US" sz="2800" dirty="0">
                <a:latin typeface="Montserrat" panose="00000500000000000000" pitchFamily="2" charset="0"/>
                <a:hlinkClick r:id="rId2"/>
              </a:rPr>
              <a:t>License Lookup</a:t>
            </a:r>
            <a:endParaRPr lang="en-US" dirty="0">
              <a:latin typeface="Montserrat" panose="00000500000000000000" pitchFamily="2" charset="0"/>
            </a:endParaRPr>
          </a:p>
        </p:txBody>
      </p:sp>
      <p:pic>
        <p:nvPicPr>
          <p:cNvPr id="4" name="Picture 3">
            <a:extLst>
              <a:ext uri="{FF2B5EF4-FFF2-40B4-BE49-F238E27FC236}">
                <a16:creationId xmlns:a16="http://schemas.microsoft.com/office/drawing/2014/main" id="{02342792-DDB5-485F-9547-3A634635CF9A}"/>
              </a:ext>
            </a:extLst>
          </p:cNvPr>
          <p:cNvPicPr>
            <a:picLocks noChangeAspect="1"/>
          </p:cNvPicPr>
          <p:nvPr/>
        </p:nvPicPr>
        <p:blipFill>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0250736" y="540098"/>
            <a:ext cx="1371645" cy="1168835"/>
          </a:xfrm>
          <a:prstGeom prst="rect">
            <a:avLst/>
          </a:prstGeom>
          <a:noFill/>
        </p:spPr>
      </p:pic>
    </p:spTree>
    <p:extLst>
      <p:ext uri="{BB962C8B-B14F-4D97-AF65-F5344CB8AC3E}">
        <p14:creationId xmlns:p14="http://schemas.microsoft.com/office/powerpoint/2010/main" val="228115225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0070C0"/>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CC3459-CAB6-4F56-94C9-C5B63E37B12D}"/>
              </a:ext>
            </a:extLst>
          </p:cNvPr>
          <p:cNvSpPr>
            <a:spLocks noGrp="1"/>
          </p:cNvSpPr>
          <p:nvPr>
            <p:ph type="title"/>
          </p:nvPr>
        </p:nvSpPr>
        <p:spPr>
          <a:xfrm>
            <a:off x="1117800" y="1191334"/>
            <a:ext cx="7734370" cy="647599"/>
          </a:xfrm>
        </p:spPr>
        <p:txBody>
          <a:bodyPr/>
          <a:lstStyle/>
          <a:p>
            <a:pPr algn="ctr"/>
            <a:r>
              <a:rPr lang="en-US" sz="4000">
                <a:solidFill>
                  <a:schemeClr val="tx1"/>
                </a:solidFill>
              </a:rPr>
              <a:t>NDBON LICENSURE APPLICATION</a:t>
            </a:r>
          </a:p>
        </p:txBody>
      </p:sp>
      <p:sp>
        <p:nvSpPr>
          <p:cNvPr id="3" name="Text Placeholder 2">
            <a:extLst>
              <a:ext uri="{FF2B5EF4-FFF2-40B4-BE49-F238E27FC236}">
                <a16:creationId xmlns:a16="http://schemas.microsoft.com/office/drawing/2014/main" id="{A49D01BD-3454-4874-9C8C-A4E28A6DE0C6}"/>
              </a:ext>
            </a:extLst>
          </p:cNvPr>
          <p:cNvSpPr>
            <a:spLocks noGrp="1"/>
          </p:cNvSpPr>
          <p:nvPr>
            <p:ph type="body" idx="1"/>
          </p:nvPr>
        </p:nvSpPr>
        <p:spPr>
          <a:xfrm>
            <a:off x="1117666" y="2006600"/>
            <a:ext cx="8016606" cy="3995366"/>
          </a:xfrm>
        </p:spPr>
        <p:txBody>
          <a:bodyPr/>
          <a:lstStyle/>
          <a:p>
            <a:pPr marL="342900" indent="-342900">
              <a:buFont typeface="Wingdings" panose="05000000000000000000" pitchFamily="2" charset="2"/>
              <a:buChar char="§"/>
            </a:pPr>
            <a:r>
              <a:rPr lang="en-US" sz="2800" dirty="0">
                <a:latin typeface="Montserrat"/>
                <a:cs typeface="Times New Roman" pitchFamily="18" charset="0"/>
              </a:rPr>
              <a:t>Candidate completes NDBON </a:t>
            </a:r>
            <a:r>
              <a:rPr lang="en-US" sz="2800" i="1" dirty="0">
                <a:latin typeface="Montserrat"/>
                <a:cs typeface="Times New Roman" pitchFamily="18" charset="0"/>
              </a:rPr>
              <a:t>License by Examination</a:t>
            </a:r>
            <a:r>
              <a:rPr lang="en-US" sz="2800" dirty="0">
                <a:latin typeface="Montserrat"/>
                <a:cs typeface="Times New Roman" pitchFamily="18" charset="0"/>
              </a:rPr>
              <a:t> application on-line in </a:t>
            </a:r>
            <a:r>
              <a:rPr lang="en-US" sz="2800" dirty="0">
                <a:latin typeface="Montserrat" panose="00000500000000000000" pitchFamily="2" charset="0"/>
                <a:cs typeface="Times New Roman" pitchFamily="18" charset="0"/>
              </a:rPr>
              <a:t>the </a:t>
            </a:r>
            <a:r>
              <a:rPr lang="en-US" sz="2800" dirty="0">
                <a:latin typeface="Montserrat" panose="00000500000000000000" pitchFamily="2" charset="0"/>
                <a:hlinkClick r:id="rId2"/>
              </a:rPr>
              <a:t>ND Nurse Portal</a:t>
            </a:r>
            <a:r>
              <a:rPr lang="en-US" sz="2800" dirty="0">
                <a:latin typeface="Montserrat" panose="00000500000000000000" pitchFamily="2" charset="0"/>
                <a:cs typeface="Times New Roman" pitchFamily="18" charset="0"/>
              </a:rPr>
              <a:t>.  </a:t>
            </a:r>
          </a:p>
          <a:p>
            <a:pPr>
              <a:buNone/>
            </a:pPr>
            <a:r>
              <a:rPr lang="en-US" sz="2800" dirty="0">
                <a:latin typeface="Montserrat"/>
                <a:cs typeface="Times New Roman" pitchFamily="18" charset="0"/>
              </a:rPr>
              <a:t> </a:t>
            </a:r>
          </a:p>
          <a:p>
            <a:pPr marL="342900" indent="-342900">
              <a:buFont typeface="Wingdings" panose="05000000000000000000" pitchFamily="2" charset="2"/>
              <a:buChar char="§"/>
            </a:pPr>
            <a:r>
              <a:rPr lang="en-US" sz="2800" dirty="0">
                <a:latin typeface="Montserrat"/>
                <a:cs typeface="Times New Roman" pitchFamily="18" charset="0"/>
              </a:rPr>
              <a:t>Pay $155 via debit or credit card Visa/MC/Discover gift or cash cards </a:t>
            </a:r>
            <a:r>
              <a:rPr lang="en-US" sz="2800" b="1" dirty="0">
                <a:solidFill>
                  <a:schemeClr val="tx1"/>
                </a:solidFill>
                <a:latin typeface="Montserrat"/>
                <a:cs typeface="Times New Roman" pitchFamily="18" charset="0"/>
              </a:rPr>
              <a:t>(Fees are non-refundable)</a:t>
            </a:r>
          </a:p>
          <a:p>
            <a:endParaRPr lang="en-US" dirty="0"/>
          </a:p>
        </p:txBody>
      </p:sp>
      <p:pic>
        <p:nvPicPr>
          <p:cNvPr id="4" name="Picture 3">
            <a:extLst>
              <a:ext uri="{FF2B5EF4-FFF2-40B4-BE49-F238E27FC236}">
                <a16:creationId xmlns:a16="http://schemas.microsoft.com/office/drawing/2014/main" id="{84ADBD8D-517D-4E6F-BADD-C03D60575248}"/>
              </a:ext>
            </a:extLst>
          </p:cNvPr>
          <p:cNvPicPr>
            <a:picLocks noChangeAspect="1"/>
          </p:cNvPicPr>
          <p:nvPr/>
        </p:nvPicPr>
        <p:blipFill>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0241008" y="930715"/>
            <a:ext cx="1371645" cy="1168835"/>
          </a:xfrm>
          <a:prstGeom prst="rect">
            <a:avLst/>
          </a:prstGeom>
          <a:noFill/>
        </p:spPr>
      </p:pic>
    </p:spTree>
    <p:extLst>
      <p:ext uri="{BB962C8B-B14F-4D97-AF65-F5344CB8AC3E}">
        <p14:creationId xmlns:p14="http://schemas.microsoft.com/office/powerpoint/2010/main" val="96156167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13C03"/>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55714F-833B-4EF5-81A8-B06C3C6FD4B2}"/>
              </a:ext>
            </a:extLst>
          </p:cNvPr>
          <p:cNvSpPr>
            <a:spLocks noGrp="1"/>
          </p:cNvSpPr>
          <p:nvPr>
            <p:ph type="title"/>
          </p:nvPr>
        </p:nvSpPr>
        <p:spPr>
          <a:xfrm>
            <a:off x="1117667" y="765206"/>
            <a:ext cx="7098800" cy="647599"/>
          </a:xfrm>
        </p:spPr>
        <p:txBody>
          <a:bodyPr/>
          <a:lstStyle/>
          <a:p>
            <a:pPr algn="ctr"/>
            <a:r>
              <a:rPr lang="en-US" sz="4000">
                <a:solidFill>
                  <a:schemeClr val="tx1"/>
                </a:solidFill>
              </a:rPr>
              <a:t>OFFICIAL TRANSCRIPTS</a:t>
            </a:r>
          </a:p>
        </p:txBody>
      </p:sp>
      <p:sp>
        <p:nvSpPr>
          <p:cNvPr id="3" name="Text Placeholder 2">
            <a:extLst>
              <a:ext uri="{FF2B5EF4-FFF2-40B4-BE49-F238E27FC236}">
                <a16:creationId xmlns:a16="http://schemas.microsoft.com/office/drawing/2014/main" id="{C16D0D00-57D5-483D-9C8B-795E1E544CAE}"/>
              </a:ext>
            </a:extLst>
          </p:cNvPr>
          <p:cNvSpPr>
            <a:spLocks noGrp="1"/>
          </p:cNvSpPr>
          <p:nvPr>
            <p:ph type="body" idx="1"/>
          </p:nvPr>
        </p:nvSpPr>
        <p:spPr>
          <a:xfrm>
            <a:off x="1117667" y="2006600"/>
            <a:ext cx="7880418" cy="3937000"/>
          </a:xfrm>
        </p:spPr>
        <p:txBody>
          <a:bodyPr/>
          <a:lstStyle/>
          <a:p>
            <a:pPr marL="342900" indent="-342900">
              <a:buFont typeface="Wingdings" panose="05000000000000000000" pitchFamily="2" charset="2"/>
              <a:buChar char="§"/>
            </a:pPr>
            <a:r>
              <a:rPr lang="en-US" sz="2800" dirty="0">
                <a:latin typeface="Montserrat"/>
                <a:cs typeface="Times New Roman" pitchFamily="18" charset="0"/>
              </a:rPr>
              <a:t>Official Transcripts required </a:t>
            </a:r>
            <a:r>
              <a:rPr lang="en-US" sz="2800" b="1" dirty="0">
                <a:solidFill>
                  <a:schemeClr val="tx1"/>
                </a:solidFill>
                <a:latin typeface="Montserrat"/>
                <a:cs typeface="Times New Roman" pitchFamily="18" charset="0"/>
              </a:rPr>
              <a:t>AFTER DEGREE AWARDED AND COMPLETION-GRADUATION DATE</a:t>
            </a:r>
            <a:r>
              <a:rPr lang="en-US" sz="2800" dirty="0">
                <a:latin typeface="Montserrat"/>
                <a:cs typeface="Times New Roman" pitchFamily="18" charset="0"/>
              </a:rPr>
              <a:t> is </a:t>
            </a:r>
            <a:r>
              <a:rPr lang="en-US" sz="2800" b="1" dirty="0">
                <a:solidFill>
                  <a:srgbClr val="FF0000"/>
                </a:solidFill>
                <a:latin typeface="Montserrat"/>
                <a:cs typeface="Times New Roman" pitchFamily="18" charset="0"/>
              </a:rPr>
              <a:t>POSTED</a:t>
            </a:r>
            <a:r>
              <a:rPr lang="en-US" sz="2800" dirty="0">
                <a:latin typeface="Montserrat"/>
                <a:cs typeface="Times New Roman" pitchFamily="18" charset="0"/>
              </a:rPr>
              <a:t>.</a:t>
            </a:r>
          </a:p>
          <a:p>
            <a:pPr marL="342900" indent="-342900">
              <a:buFont typeface="Wingdings" panose="05000000000000000000" pitchFamily="2" charset="2"/>
              <a:buChar char="§"/>
            </a:pPr>
            <a:endParaRPr lang="en-US" sz="2800" dirty="0">
              <a:latin typeface="Montserrat"/>
              <a:cs typeface="Times New Roman" pitchFamily="18" charset="0"/>
            </a:endParaRPr>
          </a:p>
          <a:p>
            <a:pPr marL="342900" indent="-342900">
              <a:buFont typeface="Wingdings" panose="05000000000000000000" pitchFamily="2" charset="2"/>
              <a:buChar char="§"/>
            </a:pPr>
            <a:r>
              <a:rPr lang="en-US" sz="2800" dirty="0">
                <a:latin typeface="Montserrat"/>
                <a:cs typeface="Times New Roman" pitchFamily="18" charset="0"/>
              </a:rPr>
              <a:t>Transcripts will be accepted through secure third-party electronic transcript service such as National Student Clearinghouse, Parchment, or mailed directly from school to NDBON office.</a:t>
            </a:r>
          </a:p>
          <a:p>
            <a:endParaRPr lang="en-US" dirty="0"/>
          </a:p>
        </p:txBody>
      </p:sp>
      <p:pic>
        <p:nvPicPr>
          <p:cNvPr id="4" name="Picture 3">
            <a:extLst>
              <a:ext uri="{FF2B5EF4-FFF2-40B4-BE49-F238E27FC236}">
                <a16:creationId xmlns:a16="http://schemas.microsoft.com/office/drawing/2014/main" id="{72C3FD4D-5C57-448C-8DE3-2B7A7B75856F}"/>
              </a:ext>
            </a:extLst>
          </p:cNvPr>
          <p:cNvPicPr>
            <a:picLocks noChangeAspect="1"/>
          </p:cNvPicPr>
          <p:nvPr/>
        </p:nvPicPr>
        <p:blipFill>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0231280" y="504587"/>
            <a:ext cx="1371645" cy="1168835"/>
          </a:xfrm>
          <a:prstGeom prst="rect">
            <a:avLst/>
          </a:prstGeom>
          <a:noFill/>
        </p:spPr>
      </p:pic>
    </p:spTree>
    <p:extLst>
      <p:ext uri="{BB962C8B-B14F-4D97-AF65-F5344CB8AC3E}">
        <p14:creationId xmlns:p14="http://schemas.microsoft.com/office/powerpoint/2010/main" val="52435331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accent3">
            <a:lumMod val="75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A466EF-9C10-4712-900B-BD92935E8333}"/>
              </a:ext>
            </a:extLst>
          </p:cNvPr>
          <p:cNvSpPr>
            <a:spLocks noGrp="1"/>
          </p:cNvSpPr>
          <p:nvPr>
            <p:ph type="title"/>
          </p:nvPr>
        </p:nvSpPr>
        <p:spPr>
          <a:xfrm>
            <a:off x="204281" y="704950"/>
            <a:ext cx="9270460" cy="647599"/>
          </a:xfrm>
        </p:spPr>
        <p:txBody>
          <a:bodyPr/>
          <a:lstStyle/>
          <a:p>
            <a:pPr algn="ctr"/>
            <a:r>
              <a:rPr lang="en-US" sz="3200" dirty="0">
                <a:solidFill>
                  <a:schemeClr val="tx1"/>
                </a:solidFill>
              </a:rPr>
              <a:t>CRIMINAL HISTORY RECORD CHECK (CHRC)</a:t>
            </a:r>
          </a:p>
        </p:txBody>
      </p:sp>
      <p:sp>
        <p:nvSpPr>
          <p:cNvPr id="3" name="Text Placeholder 2">
            <a:extLst>
              <a:ext uri="{FF2B5EF4-FFF2-40B4-BE49-F238E27FC236}">
                <a16:creationId xmlns:a16="http://schemas.microsoft.com/office/drawing/2014/main" id="{AC20C3AE-A7C7-4D66-8019-40DA0C25E5C6}"/>
              </a:ext>
            </a:extLst>
          </p:cNvPr>
          <p:cNvSpPr>
            <a:spLocks noGrp="1"/>
          </p:cNvSpPr>
          <p:nvPr>
            <p:ph type="body" idx="1"/>
          </p:nvPr>
        </p:nvSpPr>
        <p:spPr>
          <a:xfrm>
            <a:off x="336711" y="1629421"/>
            <a:ext cx="9541071" cy="4564577"/>
          </a:xfrm>
        </p:spPr>
        <p:txBody>
          <a:bodyPr/>
          <a:lstStyle/>
          <a:p>
            <a:pPr marL="342900" indent="-342900">
              <a:buFont typeface="Wingdings" panose="05000000000000000000" pitchFamily="2" charset="2"/>
              <a:buChar char="§"/>
            </a:pPr>
            <a:r>
              <a:rPr lang="en-US" sz="2400" dirty="0">
                <a:latin typeface="Montserrat"/>
                <a:cs typeface="Times New Roman" pitchFamily="18" charset="0"/>
              </a:rPr>
              <a:t>Print &amp; complete CHRC forms located on the NDBON website under the </a:t>
            </a:r>
            <a:r>
              <a:rPr lang="en-US" sz="2400" b="1" i="1" dirty="0">
                <a:solidFill>
                  <a:schemeClr val="accent3">
                    <a:lumMod val="75000"/>
                  </a:schemeClr>
                </a:solidFill>
                <a:latin typeface="Montserrat"/>
                <a:cs typeface="Times New Roman" pitchFamily="18" charset="0"/>
              </a:rPr>
              <a:t>Licensing </a:t>
            </a:r>
            <a:r>
              <a:rPr lang="en-US" sz="2400" dirty="0">
                <a:latin typeface="Montserrat"/>
                <a:cs typeface="Times New Roman" pitchFamily="18" charset="0"/>
              </a:rPr>
              <a:t>drop-down tab, then click the </a:t>
            </a:r>
            <a:r>
              <a:rPr lang="en-US" sz="2400" b="1" i="1" dirty="0">
                <a:solidFill>
                  <a:schemeClr val="accent3">
                    <a:lumMod val="75000"/>
                  </a:schemeClr>
                </a:solidFill>
                <a:latin typeface="Montserrat"/>
                <a:cs typeface="Times New Roman" pitchFamily="18" charset="0"/>
              </a:rPr>
              <a:t>Criminal History Record Checks</a:t>
            </a:r>
            <a:r>
              <a:rPr lang="en-US" sz="2400" i="1" dirty="0">
                <a:latin typeface="Montserrat"/>
                <a:cs typeface="Times New Roman" pitchFamily="18" charset="0"/>
              </a:rPr>
              <a:t> </a:t>
            </a:r>
            <a:r>
              <a:rPr lang="en-US" sz="2400" dirty="0">
                <a:latin typeface="Montserrat"/>
                <a:cs typeface="Times New Roman" pitchFamily="18" charset="0"/>
              </a:rPr>
              <a:t>selection under </a:t>
            </a:r>
            <a:r>
              <a:rPr lang="en-US" sz="2400" b="1" dirty="0">
                <a:solidFill>
                  <a:schemeClr val="accent3">
                    <a:lumMod val="75000"/>
                  </a:schemeClr>
                </a:solidFill>
                <a:latin typeface="Montserrat"/>
                <a:cs typeface="Times New Roman" pitchFamily="18" charset="0"/>
              </a:rPr>
              <a:t>Licensing Resources</a:t>
            </a:r>
            <a:r>
              <a:rPr lang="en-US" sz="2400" dirty="0">
                <a:latin typeface="Montserrat"/>
                <a:cs typeface="Times New Roman" pitchFamily="18" charset="0"/>
              </a:rPr>
              <a:t>.</a:t>
            </a:r>
          </a:p>
          <a:p>
            <a:pPr marL="342900" indent="-342900">
              <a:buFont typeface="Wingdings" panose="05000000000000000000" pitchFamily="2" charset="2"/>
              <a:buChar char="§"/>
            </a:pPr>
            <a:r>
              <a:rPr lang="en-US" sz="2400" dirty="0">
                <a:latin typeface="Montserrat" panose="00000500000000000000" pitchFamily="2" charset="0"/>
                <a:hlinkClick r:id="rId2"/>
              </a:rPr>
              <a:t>Criminal History Record Check (CHRC) – ND Board of Nursing</a:t>
            </a:r>
            <a:endParaRPr lang="en-US" sz="2400" dirty="0">
              <a:latin typeface="Montserrat" panose="00000500000000000000" pitchFamily="2" charset="0"/>
            </a:endParaRPr>
          </a:p>
          <a:p>
            <a:pPr marL="342900" indent="-342900">
              <a:buFont typeface="Wingdings" panose="05000000000000000000" pitchFamily="2" charset="2"/>
              <a:buChar char="§"/>
            </a:pPr>
            <a:r>
              <a:rPr lang="en-US" sz="2400" dirty="0">
                <a:latin typeface="Montserrat" panose="00000500000000000000" pitchFamily="2" charset="0"/>
                <a:ea typeface="Aptos" panose="020B0004020202020204" pitchFamily="34" charset="0"/>
                <a:cs typeface="Aptos" panose="020B0004020202020204" pitchFamily="34" charset="0"/>
              </a:rPr>
              <a:t>Print and u</a:t>
            </a:r>
            <a:r>
              <a:rPr lang="en-US" sz="2400" dirty="0">
                <a:effectLst/>
                <a:latin typeface="Montserrat" panose="00000500000000000000" pitchFamily="2" charset="0"/>
                <a:ea typeface="Aptos" panose="020B0004020202020204" pitchFamily="34" charset="0"/>
                <a:cs typeface="Aptos" panose="020B0004020202020204" pitchFamily="34" charset="0"/>
              </a:rPr>
              <a:t>se the CHRC Checklist and CHRC forms (SFN 60688 &amp; 62550) in “</a:t>
            </a:r>
            <a:r>
              <a:rPr lang="en-US" sz="2400" b="1" dirty="0">
                <a:solidFill>
                  <a:schemeClr val="accent3">
                    <a:lumMod val="75000"/>
                  </a:schemeClr>
                </a:solidFill>
                <a:effectLst/>
                <a:latin typeface="Montserrat" panose="00000500000000000000" pitchFamily="2" charset="0"/>
                <a:ea typeface="Aptos" panose="020B0004020202020204" pitchFamily="34" charset="0"/>
                <a:cs typeface="Aptos" panose="020B0004020202020204" pitchFamily="34" charset="0"/>
              </a:rPr>
              <a:t>Related Information: Forms &amp; Documents</a:t>
            </a:r>
            <a:r>
              <a:rPr lang="en-US" sz="2400" dirty="0">
                <a:effectLst/>
                <a:latin typeface="Montserrat" panose="00000500000000000000" pitchFamily="2" charset="0"/>
                <a:ea typeface="Aptos" panose="020B0004020202020204" pitchFamily="34" charset="0"/>
                <a:cs typeface="Aptos" panose="020B0004020202020204" pitchFamily="34" charset="0"/>
              </a:rPr>
              <a:t>” at the bottom of the page to avoid rejections. </a:t>
            </a:r>
          </a:p>
          <a:p>
            <a:pPr marL="342900" indent="-342900">
              <a:buFont typeface="Wingdings" panose="05000000000000000000" pitchFamily="2" charset="2"/>
              <a:buChar char="§"/>
            </a:pPr>
            <a:r>
              <a:rPr lang="en-US" sz="2400" dirty="0">
                <a:latin typeface="Montserrat"/>
                <a:cs typeface="Times New Roman" pitchFamily="18" charset="0"/>
              </a:rPr>
              <a:t>Contact BCI-approved fingerprint vendor for hours of fingerprinting or to set up an appointment.</a:t>
            </a:r>
          </a:p>
          <a:p>
            <a:pPr marL="342900" indent="-342900">
              <a:buFont typeface="Wingdings" panose="05000000000000000000" pitchFamily="2" charset="2"/>
              <a:buChar char="§"/>
            </a:pPr>
            <a:r>
              <a:rPr lang="en-US" sz="2400" dirty="0">
                <a:latin typeface="Montserrat"/>
                <a:cs typeface="Times New Roman" pitchFamily="18" charset="0"/>
              </a:rPr>
              <a:t>The fee for actual fingerprinting will vary depending agency.</a:t>
            </a:r>
            <a:r>
              <a:rPr lang="en-US" sz="2800" dirty="0">
                <a:solidFill>
                  <a:srgbClr val="FF0000"/>
                </a:solidFill>
                <a:latin typeface="Montserrat"/>
                <a:cs typeface="Times New Roman" pitchFamily="18" charset="0"/>
              </a:rPr>
              <a:t>	</a:t>
            </a:r>
            <a:endParaRPr lang="en-US" dirty="0"/>
          </a:p>
        </p:txBody>
      </p:sp>
      <p:pic>
        <p:nvPicPr>
          <p:cNvPr id="4" name="Picture 3">
            <a:extLst>
              <a:ext uri="{FF2B5EF4-FFF2-40B4-BE49-F238E27FC236}">
                <a16:creationId xmlns:a16="http://schemas.microsoft.com/office/drawing/2014/main" id="{38C38FEF-AB69-4B24-A9E0-59902FFF65EB}"/>
              </a:ext>
            </a:extLst>
          </p:cNvPr>
          <p:cNvPicPr>
            <a:picLocks noChangeAspect="1"/>
          </p:cNvPicPr>
          <p:nvPr/>
        </p:nvPicPr>
        <p:blipFill>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0483644" y="691769"/>
            <a:ext cx="1371645" cy="1168835"/>
          </a:xfrm>
          <a:prstGeom prst="rect">
            <a:avLst/>
          </a:prstGeom>
          <a:noFill/>
        </p:spPr>
      </p:pic>
    </p:spTree>
    <p:extLst>
      <p:ext uri="{BB962C8B-B14F-4D97-AF65-F5344CB8AC3E}">
        <p14:creationId xmlns:p14="http://schemas.microsoft.com/office/powerpoint/2010/main" val="393934118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gradFill flip="none" rotWithShape="1">
          <a:gsLst>
            <a:gs pos="0">
              <a:srgbClr val="99CC00"/>
            </a:gs>
            <a:gs pos="94500">
              <a:schemeClr val="accent5">
                <a:lumMod val="50000"/>
              </a:schemeClr>
            </a:gs>
            <a:gs pos="0">
              <a:schemeClr val="accent1">
                <a:lumMod val="45000"/>
                <a:lumOff val="55000"/>
              </a:schemeClr>
            </a:gs>
            <a:gs pos="100000">
              <a:schemeClr val="accent1">
                <a:lumMod val="45000"/>
                <a:lumOff val="55000"/>
              </a:schemeClr>
            </a:gs>
            <a:gs pos="100000">
              <a:schemeClr val="accent1">
                <a:lumMod val="30000"/>
                <a:lumOff val="70000"/>
              </a:schemeClr>
            </a:gs>
          </a:gsLst>
          <a:lin ang="5400000" scaled="0"/>
          <a:tileRect/>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A9E934-8489-4C3F-B13E-04CF610F84EC}"/>
              </a:ext>
            </a:extLst>
          </p:cNvPr>
          <p:cNvSpPr>
            <a:spLocks noGrp="1"/>
          </p:cNvSpPr>
          <p:nvPr>
            <p:ph type="title"/>
          </p:nvPr>
        </p:nvSpPr>
        <p:spPr>
          <a:xfrm>
            <a:off x="1117800" y="680936"/>
            <a:ext cx="7098800" cy="1157997"/>
          </a:xfrm>
        </p:spPr>
        <p:txBody>
          <a:bodyPr/>
          <a:lstStyle/>
          <a:p>
            <a:pPr algn="ctr"/>
            <a:r>
              <a:rPr lang="en-US" sz="3600">
                <a:solidFill>
                  <a:schemeClr val="tx1"/>
                </a:solidFill>
              </a:rPr>
              <a:t>INK &amp; ROLL FINGERPRINTING </a:t>
            </a:r>
          </a:p>
        </p:txBody>
      </p:sp>
      <p:sp>
        <p:nvSpPr>
          <p:cNvPr id="3" name="Text Placeholder 2">
            <a:extLst>
              <a:ext uri="{FF2B5EF4-FFF2-40B4-BE49-F238E27FC236}">
                <a16:creationId xmlns:a16="http://schemas.microsoft.com/office/drawing/2014/main" id="{4CFE0667-EC89-47F9-BA0C-3917F90CBB47}"/>
              </a:ext>
            </a:extLst>
          </p:cNvPr>
          <p:cNvSpPr>
            <a:spLocks noGrp="1"/>
          </p:cNvSpPr>
          <p:nvPr>
            <p:ph type="body" idx="1"/>
          </p:nvPr>
        </p:nvSpPr>
        <p:spPr>
          <a:xfrm>
            <a:off x="683580" y="1988844"/>
            <a:ext cx="9019713" cy="4704919"/>
          </a:xfrm>
        </p:spPr>
        <p:txBody>
          <a:bodyPr/>
          <a:lstStyle/>
          <a:p>
            <a:pPr>
              <a:buNone/>
            </a:pPr>
            <a:r>
              <a:rPr lang="en-US" sz="2400" b="1" dirty="0">
                <a:latin typeface="Montserrat"/>
                <a:cs typeface="Times New Roman" pitchFamily="18" charset="0"/>
              </a:rPr>
              <a:t>If your fingerprints are done by ink and roll, you will need to submit the following to the </a:t>
            </a:r>
            <a:r>
              <a:rPr lang="en-US" sz="2400" b="1" dirty="0">
                <a:solidFill>
                  <a:schemeClr val="accent5">
                    <a:lumMod val="75000"/>
                  </a:schemeClr>
                </a:solidFill>
                <a:latin typeface="Montserrat"/>
                <a:cs typeface="Times New Roman" pitchFamily="18" charset="0"/>
              </a:rPr>
              <a:t>Board of Nursing</a:t>
            </a:r>
            <a:r>
              <a:rPr lang="en-US" sz="2400" b="1" dirty="0">
                <a:latin typeface="Montserrat"/>
                <a:cs typeface="Times New Roman" pitchFamily="18" charset="0"/>
              </a:rPr>
              <a:t>:</a:t>
            </a:r>
            <a:endParaRPr lang="en-US" sz="2400" dirty="0">
              <a:latin typeface="Montserrat"/>
              <a:cs typeface="Times New Roman" pitchFamily="18" charset="0"/>
            </a:endParaRPr>
          </a:p>
          <a:p>
            <a:pPr marL="457200" indent="-457200">
              <a:buFont typeface="Wingdings" panose="05000000000000000000" pitchFamily="2" charset="2"/>
              <a:buChar char="§"/>
            </a:pPr>
            <a:r>
              <a:rPr lang="en-US" sz="2400" dirty="0">
                <a:latin typeface="Montserrat"/>
                <a:cs typeface="Times New Roman" pitchFamily="18" charset="0"/>
              </a:rPr>
              <a:t>CHRC forms #60688 and #62550</a:t>
            </a:r>
          </a:p>
          <a:p>
            <a:pPr marL="457200" lvl="2" indent="-457200">
              <a:buFont typeface="Wingdings" panose="05000000000000000000" pitchFamily="2" charset="2"/>
              <a:buChar char="§"/>
            </a:pPr>
            <a:r>
              <a:rPr lang="en-US" sz="2400" dirty="0">
                <a:latin typeface="Montserrat"/>
                <a:cs typeface="Times New Roman" pitchFamily="18" charset="0"/>
              </a:rPr>
              <a:t>Form #62550 </a:t>
            </a:r>
            <a:r>
              <a:rPr lang="en-US" sz="2400" b="1" dirty="0">
                <a:latin typeface="Montserrat"/>
                <a:cs typeface="Times New Roman" pitchFamily="18" charset="0"/>
              </a:rPr>
              <a:t>MUST</a:t>
            </a:r>
            <a:r>
              <a:rPr lang="en-US" sz="2400" dirty="0">
                <a:latin typeface="Montserrat"/>
                <a:cs typeface="Times New Roman" pitchFamily="18" charset="0"/>
              </a:rPr>
              <a:t> be signed by the agency doing the fingerprinting</a:t>
            </a:r>
          </a:p>
          <a:p>
            <a:pPr marL="457200" indent="-457200">
              <a:buFont typeface="Wingdings" panose="05000000000000000000" pitchFamily="2" charset="2"/>
              <a:buChar char="§"/>
            </a:pPr>
            <a:r>
              <a:rPr lang="en-US" sz="2400" dirty="0">
                <a:latin typeface="Montserrat"/>
                <a:cs typeface="Times New Roman" pitchFamily="18" charset="0"/>
              </a:rPr>
              <a:t>Two (</a:t>
            </a:r>
            <a:r>
              <a:rPr lang="en-US" sz="2400" b="1" dirty="0">
                <a:solidFill>
                  <a:srgbClr val="CC3300"/>
                </a:solidFill>
                <a:latin typeface="Montserrat"/>
                <a:cs typeface="Times New Roman" pitchFamily="18" charset="0"/>
              </a:rPr>
              <a:t>2</a:t>
            </a:r>
            <a:r>
              <a:rPr lang="en-US" sz="2400" dirty="0">
                <a:latin typeface="Montserrat"/>
                <a:cs typeface="Times New Roman" pitchFamily="18" charset="0"/>
              </a:rPr>
              <a:t>) completed fingerprint cards (</a:t>
            </a:r>
            <a:r>
              <a:rPr lang="en-US" sz="2400" b="1" dirty="0">
                <a:solidFill>
                  <a:schemeClr val="accent5">
                    <a:lumMod val="75000"/>
                  </a:schemeClr>
                </a:solidFill>
                <a:latin typeface="Montserrat"/>
                <a:cs typeface="Times New Roman" pitchFamily="18" charset="0"/>
              </a:rPr>
              <a:t>Be sure cards are completed, signed and dated by the individual doing the fingerprinting</a:t>
            </a:r>
            <a:r>
              <a:rPr lang="en-US" sz="2400" dirty="0">
                <a:latin typeface="Montserrat"/>
                <a:cs typeface="Times New Roman" pitchFamily="18" charset="0"/>
              </a:rPr>
              <a:t>)</a:t>
            </a:r>
          </a:p>
          <a:p>
            <a:pPr marL="342900" lvl="1" indent="-342900">
              <a:buClr>
                <a:schemeClr val="bg2">
                  <a:lumMod val="50000"/>
                </a:schemeClr>
              </a:buClr>
              <a:buFont typeface="Wingdings" panose="05000000000000000000" pitchFamily="2" charset="2"/>
              <a:buChar char="§"/>
            </a:pPr>
            <a:r>
              <a:rPr lang="en-US" sz="2400" dirty="0">
                <a:latin typeface="Montserrat"/>
                <a:cs typeface="Times New Roman" pitchFamily="18" charset="0"/>
              </a:rPr>
              <a:t>Money order, cashiers check, or personal check payable to the </a:t>
            </a:r>
            <a:r>
              <a:rPr lang="en-US" sz="2400" b="1" dirty="0">
                <a:solidFill>
                  <a:schemeClr val="accent5">
                    <a:lumMod val="75000"/>
                  </a:schemeClr>
                </a:solidFill>
                <a:latin typeface="Montserrat"/>
                <a:cs typeface="Times New Roman" pitchFamily="18" charset="0"/>
              </a:rPr>
              <a:t>ND Attorney General </a:t>
            </a:r>
            <a:r>
              <a:rPr lang="en-US" sz="2400" dirty="0">
                <a:latin typeface="Montserrat"/>
                <a:cs typeface="Times New Roman" pitchFamily="18" charset="0"/>
              </a:rPr>
              <a:t>in the </a:t>
            </a:r>
            <a:r>
              <a:rPr lang="en-US" sz="2400" b="1" dirty="0">
                <a:solidFill>
                  <a:schemeClr val="tx1"/>
                </a:solidFill>
                <a:latin typeface="Montserrat"/>
                <a:cs typeface="Times New Roman" pitchFamily="18" charset="0"/>
              </a:rPr>
              <a:t>EXACT</a:t>
            </a:r>
            <a:r>
              <a:rPr lang="en-US" sz="2400" b="1" dirty="0">
                <a:latin typeface="Montserrat"/>
                <a:cs typeface="Times New Roman" pitchFamily="18" charset="0"/>
              </a:rPr>
              <a:t> </a:t>
            </a:r>
            <a:r>
              <a:rPr lang="en-US" sz="2400" dirty="0">
                <a:latin typeface="Montserrat"/>
                <a:cs typeface="Times New Roman" pitchFamily="18" charset="0"/>
              </a:rPr>
              <a:t>amount of </a:t>
            </a:r>
            <a:r>
              <a:rPr lang="en-US" sz="2400" b="1" dirty="0">
                <a:solidFill>
                  <a:schemeClr val="tx1"/>
                </a:solidFill>
                <a:latin typeface="Montserrat"/>
                <a:cs typeface="Times New Roman" pitchFamily="18" charset="0"/>
              </a:rPr>
              <a:t>$40.00.</a:t>
            </a:r>
          </a:p>
          <a:p>
            <a:pPr>
              <a:buNone/>
            </a:pPr>
            <a:r>
              <a:rPr lang="en-US" sz="2400" dirty="0">
                <a:latin typeface="Montserrat"/>
                <a:cs typeface="Times New Roman" pitchFamily="18" charset="0"/>
              </a:rPr>
              <a:t> </a:t>
            </a:r>
          </a:p>
          <a:p>
            <a:endParaRPr lang="en-US" dirty="0"/>
          </a:p>
        </p:txBody>
      </p:sp>
      <p:pic>
        <p:nvPicPr>
          <p:cNvPr id="4" name="Picture 3">
            <a:extLst>
              <a:ext uri="{FF2B5EF4-FFF2-40B4-BE49-F238E27FC236}">
                <a16:creationId xmlns:a16="http://schemas.microsoft.com/office/drawing/2014/main" id="{97695F3F-7715-4FF8-A065-D0E764199E23}"/>
              </a:ext>
            </a:extLst>
          </p:cNvPr>
          <p:cNvPicPr>
            <a:picLocks noChangeAspect="1"/>
          </p:cNvPicPr>
          <p:nvPr/>
        </p:nvPicPr>
        <p:blipFill>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0457638" y="680936"/>
            <a:ext cx="1371645" cy="1168835"/>
          </a:xfrm>
          <a:prstGeom prst="rect">
            <a:avLst/>
          </a:prstGeom>
          <a:noFill/>
        </p:spPr>
      </p:pic>
    </p:spTree>
    <p:extLst>
      <p:ext uri="{BB962C8B-B14F-4D97-AF65-F5344CB8AC3E}">
        <p14:creationId xmlns:p14="http://schemas.microsoft.com/office/powerpoint/2010/main" val="123513718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A9E934-8489-4C3F-B13E-04CF610F84EC}"/>
              </a:ext>
            </a:extLst>
          </p:cNvPr>
          <p:cNvSpPr>
            <a:spLocks noGrp="1"/>
          </p:cNvSpPr>
          <p:nvPr>
            <p:ph type="title"/>
          </p:nvPr>
        </p:nvSpPr>
        <p:spPr>
          <a:xfrm>
            <a:off x="1117800" y="680936"/>
            <a:ext cx="7098800" cy="1157997"/>
          </a:xfrm>
        </p:spPr>
        <p:txBody>
          <a:bodyPr/>
          <a:lstStyle/>
          <a:p>
            <a:pPr algn="ctr"/>
            <a:r>
              <a:rPr lang="en-US" sz="3600">
                <a:solidFill>
                  <a:schemeClr val="tx1"/>
                </a:solidFill>
              </a:rPr>
              <a:t>ELECTRONIC    FINGERPRINTING</a:t>
            </a:r>
          </a:p>
        </p:txBody>
      </p:sp>
      <p:sp>
        <p:nvSpPr>
          <p:cNvPr id="3" name="Text Placeholder 2">
            <a:extLst>
              <a:ext uri="{FF2B5EF4-FFF2-40B4-BE49-F238E27FC236}">
                <a16:creationId xmlns:a16="http://schemas.microsoft.com/office/drawing/2014/main" id="{4CFE0667-EC89-47F9-BA0C-3917F90CBB47}"/>
              </a:ext>
            </a:extLst>
          </p:cNvPr>
          <p:cNvSpPr>
            <a:spLocks noGrp="1"/>
          </p:cNvSpPr>
          <p:nvPr>
            <p:ph type="body" idx="1"/>
          </p:nvPr>
        </p:nvSpPr>
        <p:spPr>
          <a:xfrm>
            <a:off x="683580" y="1988844"/>
            <a:ext cx="9019713" cy="4704919"/>
          </a:xfrm>
        </p:spPr>
        <p:txBody>
          <a:bodyPr/>
          <a:lstStyle/>
          <a:p>
            <a:pPr>
              <a:buNone/>
            </a:pPr>
            <a:r>
              <a:rPr lang="en-US" sz="2800" b="1" dirty="0">
                <a:latin typeface="Montserrat"/>
                <a:cs typeface="Times New Roman" pitchFamily="18" charset="0"/>
              </a:rPr>
              <a:t>If your fingerprints are done electronically, you will need to submit the following to the </a:t>
            </a:r>
            <a:r>
              <a:rPr lang="en-US" sz="2800" b="1" dirty="0">
                <a:solidFill>
                  <a:schemeClr val="accent1"/>
                </a:solidFill>
                <a:latin typeface="Montserrat"/>
                <a:cs typeface="Times New Roman" pitchFamily="18" charset="0"/>
              </a:rPr>
              <a:t>Board of Nursing</a:t>
            </a:r>
            <a:r>
              <a:rPr lang="en-US" sz="2800" b="1" dirty="0">
                <a:latin typeface="Montserrat"/>
                <a:cs typeface="Times New Roman" pitchFamily="18" charset="0"/>
              </a:rPr>
              <a:t>:</a:t>
            </a:r>
            <a:endParaRPr lang="en-US" sz="2800" dirty="0">
              <a:latin typeface="Montserrat"/>
              <a:cs typeface="Times New Roman" pitchFamily="18" charset="0"/>
            </a:endParaRPr>
          </a:p>
          <a:p>
            <a:pPr marL="457200" indent="-457200">
              <a:buFont typeface="Wingdings" panose="05000000000000000000" pitchFamily="2" charset="2"/>
              <a:buChar char="§"/>
            </a:pPr>
            <a:r>
              <a:rPr lang="en-US" dirty="0">
                <a:latin typeface="Montserrat"/>
                <a:cs typeface="Times New Roman" pitchFamily="18" charset="0"/>
              </a:rPr>
              <a:t>CHRC forms #60688 and #62550</a:t>
            </a:r>
          </a:p>
          <a:p>
            <a:pPr marL="457200" lvl="2" indent="-457200">
              <a:buFont typeface="Wingdings" panose="05000000000000000000" pitchFamily="2" charset="2"/>
              <a:buChar char="§"/>
            </a:pPr>
            <a:r>
              <a:rPr lang="en-US" dirty="0">
                <a:latin typeface="Montserrat"/>
                <a:cs typeface="Times New Roman" pitchFamily="18" charset="0"/>
              </a:rPr>
              <a:t>Form #62550 </a:t>
            </a:r>
            <a:r>
              <a:rPr lang="en-US" b="1" dirty="0">
                <a:latin typeface="Montserrat"/>
                <a:cs typeface="Times New Roman" pitchFamily="18" charset="0"/>
              </a:rPr>
              <a:t>MUST</a:t>
            </a:r>
            <a:r>
              <a:rPr lang="en-US" dirty="0">
                <a:latin typeface="Montserrat"/>
                <a:cs typeface="Times New Roman" pitchFamily="18" charset="0"/>
              </a:rPr>
              <a:t> be signed by the agency doing the fingerprinting</a:t>
            </a:r>
          </a:p>
          <a:p>
            <a:pPr marL="457200" indent="-457200">
              <a:buFont typeface="Wingdings" panose="05000000000000000000" pitchFamily="2" charset="2"/>
              <a:buChar char="§"/>
            </a:pPr>
            <a:r>
              <a:rPr lang="en-US" dirty="0">
                <a:latin typeface="Montserrat"/>
                <a:cs typeface="Times New Roman" pitchFamily="18" charset="0"/>
              </a:rPr>
              <a:t>One (</a:t>
            </a:r>
            <a:r>
              <a:rPr lang="en-US" b="1" dirty="0">
                <a:solidFill>
                  <a:srgbClr val="CC3300"/>
                </a:solidFill>
                <a:latin typeface="Montserrat"/>
                <a:cs typeface="Times New Roman" pitchFamily="18" charset="0"/>
              </a:rPr>
              <a:t>1</a:t>
            </a:r>
            <a:r>
              <a:rPr lang="en-US" dirty="0">
                <a:latin typeface="Montserrat"/>
                <a:cs typeface="Times New Roman" pitchFamily="18" charset="0"/>
              </a:rPr>
              <a:t>) completed fingerprint card if electronic (</a:t>
            </a:r>
            <a:r>
              <a:rPr lang="en-US" b="1" dirty="0">
                <a:solidFill>
                  <a:srgbClr val="0070C0"/>
                </a:solidFill>
                <a:latin typeface="Montserrat"/>
                <a:cs typeface="Times New Roman" pitchFamily="18" charset="0"/>
              </a:rPr>
              <a:t>This means the fingerprints are electronically scanned and printed onto the fingerprint cards. Still required to mail the hard copy of the fingerprint cards which must be completed, signed and dated by the individual doing the fingerprinting</a:t>
            </a:r>
            <a:r>
              <a:rPr lang="en-US" dirty="0">
                <a:latin typeface="Montserrat"/>
                <a:cs typeface="Times New Roman" pitchFamily="18" charset="0"/>
              </a:rPr>
              <a:t>)</a:t>
            </a:r>
          </a:p>
          <a:p>
            <a:pPr marL="342900" lvl="1" indent="-342900">
              <a:buClr>
                <a:schemeClr val="bg2">
                  <a:lumMod val="50000"/>
                </a:schemeClr>
              </a:buClr>
              <a:buFont typeface="Wingdings" panose="05000000000000000000" pitchFamily="2" charset="2"/>
              <a:buChar char="§"/>
            </a:pPr>
            <a:r>
              <a:rPr lang="en-US" dirty="0">
                <a:latin typeface="Montserrat"/>
                <a:cs typeface="Times New Roman" pitchFamily="18" charset="0"/>
              </a:rPr>
              <a:t>Money order, cashiers check, or personal check </a:t>
            </a:r>
            <a:r>
              <a:rPr lang="en-US" b="1" dirty="0">
                <a:latin typeface="Montserrat"/>
                <a:cs typeface="Times New Roman" pitchFamily="18" charset="0"/>
              </a:rPr>
              <a:t>payable to the </a:t>
            </a:r>
            <a:r>
              <a:rPr lang="en-US" b="1" dirty="0">
                <a:solidFill>
                  <a:srgbClr val="0070C0"/>
                </a:solidFill>
                <a:latin typeface="Montserrat"/>
                <a:cs typeface="Times New Roman" pitchFamily="18" charset="0"/>
              </a:rPr>
              <a:t>ND Attorney General </a:t>
            </a:r>
            <a:r>
              <a:rPr lang="en-US" b="1" dirty="0">
                <a:latin typeface="Montserrat"/>
                <a:cs typeface="Times New Roman" pitchFamily="18" charset="0"/>
              </a:rPr>
              <a:t>in the </a:t>
            </a:r>
            <a:r>
              <a:rPr lang="en-US" b="1" dirty="0">
                <a:solidFill>
                  <a:schemeClr val="tx1"/>
                </a:solidFill>
                <a:latin typeface="Montserrat"/>
                <a:cs typeface="Times New Roman" pitchFamily="18" charset="0"/>
              </a:rPr>
              <a:t>EXACT</a:t>
            </a:r>
            <a:r>
              <a:rPr lang="en-US" b="1" dirty="0">
                <a:latin typeface="Montserrat"/>
                <a:cs typeface="Times New Roman" pitchFamily="18" charset="0"/>
              </a:rPr>
              <a:t> amount of </a:t>
            </a:r>
            <a:r>
              <a:rPr lang="en-US" b="1" dirty="0">
                <a:solidFill>
                  <a:schemeClr val="tx1"/>
                </a:solidFill>
                <a:latin typeface="Montserrat"/>
                <a:cs typeface="Times New Roman" pitchFamily="18" charset="0"/>
              </a:rPr>
              <a:t>$40.00.</a:t>
            </a:r>
            <a:endParaRPr lang="en-US" b="1" dirty="0">
              <a:solidFill>
                <a:schemeClr val="bg2"/>
              </a:solidFill>
              <a:latin typeface="Montserrat"/>
              <a:cs typeface="Times New Roman" pitchFamily="18" charset="0"/>
            </a:endParaRPr>
          </a:p>
        </p:txBody>
      </p:sp>
      <p:pic>
        <p:nvPicPr>
          <p:cNvPr id="4" name="Picture 3">
            <a:extLst>
              <a:ext uri="{FF2B5EF4-FFF2-40B4-BE49-F238E27FC236}">
                <a16:creationId xmlns:a16="http://schemas.microsoft.com/office/drawing/2014/main" id="{97695F3F-7715-4FF8-A065-D0E764199E23}"/>
              </a:ext>
            </a:extLst>
          </p:cNvPr>
          <p:cNvPicPr>
            <a:picLocks noChangeAspect="1"/>
          </p:cNvPicPr>
          <p:nvPr/>
        </p:nvPicPr>
        <p:blipFill>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0425833" y="680936"/>
            <a:ext cx="1371645" cy="1168835"/>
          </a:xfrm>
          <a:prstGeom prst="rect">
            <a:avLst/>
          </a:prstGeom>
          <a:noFill/>
        </p:spPr>
      </p:pic>
    </p:spTree>
    <p:extLst>
      <p:ext uri="{BB962C8B-B14F-4D97-AF65-F5344CB8AC3E}">
        <p14:creationId xmlns:p14="http://schemas.microsoft.com/office/powerpoint/2010/main" val="282572663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F00"/>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DC88C6-00C8-44BD-9358-5FC46CE8D1F4}"/>
              </a:ext>
            </a:extLst>
          </p:cNvPr>
          <p:cNvSpPr>
            <a:spLocks noGrp="1"/>
          </p:cNvSpPr>
          <p:nvPr>
            <p:ph type="title"/>
          </p:nvPr>
        </p:nvSpPr>
        <p:spPr>
          <a:xfrm>
            <a:off x="1117799" y="753590"/>
            <a:ext cx="7724643" cy="647599"/>
          </a:xfrm>
        </p:spPr>
        <p:txBody>
          <a:bodyPr/>
          <a:lstStyle/>
          <a:p>
            <a:pPr algn="ctr"/>
            <a:r>
              <a:rPr lang="en-US" sz="3600">
                <a:solidFill>
                  <a:schemeClr val="tx1"/>
                </a:solidFill>
              </a:rPr>
              <a:t>CRIMINAL HISTORY RECORD CHECK</a:t>
            </a:r>
          </a:p>
        </p:txBody>
      </p:sp>
      <p:sp>
        <p:nvSpPr>
          <p:cNvPr id="3" name="Text Placeholder 2">
            <a:extLst>
              <a:ext uri="{FF2B5EF4-FFF2-40B4-BE49-F238E27FC236}">
                <a16:creationId xmlns:a16="http://schemas.microsoft.com/office/drawing/2014/main" id="{8E2CE10C-2548-4E60-B0F5-392C0DCC22D2}"/>
              </a:ext>
            </a:extLst>
          </p:cNvPr>
          <p:cNvSpPr>
            <a:spLocks noGrp="1"/>
          </p:cNvSpPr>
          <p:nvPr>
            <p:ph type="body" idx="1"/>
          </p:nvPr>
        </p:nvSpPr>
        <p:spPr>
          <a:xfrm>
            <a:off x="1117798" y="1763408"/>
            <a:ext cx="9239941" cy="4005094"/>
          </a:xfrm>
        </p:spPr>
        <p:txBody>
          <a:bodyPr/>
          <a:lstStyle/>
          <a:p>
            <a:pPr marL="342900" indent="-342900">
              <a:buFont typeface="Wingdings" panose="05000000000000000000" pitchFamily="2" charset="2"/>
              <a:buChar char="§"/>
            </a:pPr>
            <a:r>
              <a:rPr lang="en-US" sz="2800" dirty="0">
                <a:latin typeface="Montserrat"/>
                <a:cs typeface="Times New Roman" pitchFamily="18" charset="0"/>
              </a:rPr>
              <a:t>Both federal and state checks will be performed.  </a:t>
            </a:r>
          </a:p>
          <a:p>
            <a:pPr marL="342900" indent="-342900">
              <a:buFont typeface="Wingdings" panose="05000000000000000000" pitchFamily="2" charset="2"/>
              <a:buChar char="§"/>
            </a:pPr>
            <a:r>
              <a:rPr lang="en-US" sz="2800" dirty="0">
                <a:latin typeface="Montserrat"/>
                <a:cs typeface="Times New Roman" pitchFamily="18" charset="0"/>
              </a:rPr>
              <a:t>If fingerprints are not adequate for identification purposes, you will be notified by NDBON with further instructions.  </a:t>
            </a:r>
          </a:p>
          <a:p>
            <a:pPr marL="342900" indent="-342900">
              <a:buFont typeface="Wingdings" panose="05000000000000000000" pitchFamily="2" charset="2"/>
              <a:buChar char="§"/>
            </a:pPr>
            <a:r>
              <a:rPr lang="en-US" sz="2800" dirty="0">
                <a:latin typeface="Montserrat"/>
                <a:cs typeface="Times New Roman" pitchFamily="18" charset="0"/>
              </a:rPr>
              <a:t>4 fingerprint submissions will be performed. If all fail, may request a name search from the Bureau. </a:t>
            </a:r>
            <a:r>
              <a:rPr lang="en-US" sz="2400" b="1" dirty="0">
                <a:latin typeface="Montserrat"/>
                <a:cs typeface="Times New Roman" pitchFamily="18" charset="0"/>
              </a:rPr>
              <a:t>Note</a:t>
            </a:r>
            <a:r>
              <a:rPr lang="en-US" sz="2400" dirty="0">
                <a:latin typeface="Montserrat"/>
                <a:cs typeface="Times New Roman" pitchFamily="18" charset="0"/>
              </a:rPr>
              <a:t> there is an additional fee for the 3rd submission.</a:t>
            </a:r>
          </a:p>
          <a:p>
            <a:pPr marL="342900" indent="-342900">
              <a:buFont typeface="Wingdings" panose="05000000000000000000" pitchFamily="2" charset="2"/>
              <a:buChar char="§"/>
            </a:pPr>
            <a:r>
              <a:rPr lang="en-US" sz="2800" dirty="0">
                <a:latin typeface="Montserrat"/>
                <a:cs typeface="Times New Roman" pitchFamily="18" charset="0"/>
              </a:rPr>
              <a:t>Processing time averages ten days from receipt of the Criminal History Record Check (CHRC) packet.</a:t>
            </a:r>
          </a:p>
          <a:p>
            <a:endParaRPr lang="en-US" dirty="0"/>
          </a:p>
        </p:txBody>
      </p:sp>
      <p:pic>
        <p:nvPicPr>
          <p:cNvPr id="4" name="Picture 3">
            <a:extLst>
              <a:ext uri="{FF2B5EF4-FFF2-40B4-BE49-F238E27FC236}">
                <a16:creationId xmlns:a16="http://schemas.microsoft.com/office/drawing/2014/main" id="{77886635-0EE4-4D54-92F7-E324DA9FB565}"/>
              </a:ext>
            </a:extLst>
          </p:cNvPr>
          <p:cNvPicPr>
            <a:picLocks noChangeAspect="1"/>
          </p:cNvPicPr>
          <p:nvPr/>
        </p:nvPicPr>
        <p:blipFill>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0357740" y="753590"/>
            <a:ext cx="1371645" cy="1168835"/>
          </a:xfrm>
          <a:prstGeom prst="rect">
            <a:avLst/>
          </a:prstGeom>
          <a:noFill/>
        </p:spPr>
      </p:pic>
    </p:spTree>
    <p:extLst>
      <p:ext uri="{BB962C8B-B14F-4D97-AF65-F5344CB8AC3E}">
        <p14:creationId xmlns:p14="http://schemas.microsoft.com/office/powerpoint/2010/main" val="356477398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accent5">
            <a:lumMod val="75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DE2B6B-6D56-49F2-B746-F3F959505855}"/>
              </a:ext>
            </a:extLst>
          </p:cNvPr>
          <p:cNvSpPr>
            <a:spLocks noGrp="1"/>
          </p:cNvSpPr>
          <p:nvPr>
            <p:ph type="title"/>
          </p:nvPr>
        </p:nvSpPr>
        <p:spPr>
          <a:xfrm>
            <a:off x="1332248" y="695222"/>
            <a:ext cx="7744098" cy="647599"/>
          </a:xfrm>
        </p:spPr>
        <p:txBody>
          <a:bodyPr/>
          <a:lstStyle/>
          <a:p>
            <a:pPr algn="ctr"/>
            <a:r>
              <a:rPr lang="en-US" sz="3600">
                <a:solidFill>
                  <a:schemeClr val="tx1"/>
                </a:solidFill>
              </a:rPr>
              <a:t>CRIMINAL HISTORY RECORD CHECK</a:t>
            </a:r>
          </a:p>
        </p:txBody>
      </p:sp>
      <p:sp>
        <p:nvSpPr>
          <p:cNvPr id="3" name="Text Placeholder 2">
            <a:extLst>
              <a:ext uri="{FF2B5EF4-FFF2-40B4-BE49-F238E27FC236}">
                <a16:creationId xmlns:a16="http://schemas.microsoft.com/office/drawing/2014/main" id="{792DEA6D-603F-4499-937A-A5BCF86D3C71}"/>
              </a:ext>
            </a:extLst>
          </p:cNvPr>
          <p:cNvSpPr>
            <a:spLocks noGrp="1"/>
          </p:cNvSpPr>
          <p:nvPr>
            <p:ph type="body" idx="1"/>
          </p:nvPr>
        </p:nvSpPr>
        <p:spPr>
          <a:xfrm>
            <a:off x="806325" y="1342821"/>
            <a:ext cx="9033961" cy="4433111"/>
          </a:xfrm>
        </p:spPr>
        <p:txBody>
          <a:bodyPr/>
          <a:lstStyle/>
          <a:p>
            <a:pPr marL="342900" indent="-342900">
              <a:buFont typeface="Wingdings" panose="05000000000000000000" pitchFamily="2" charset="2"/>
              <a:buChar char="§"/>
            </a:pPr>
            <a:r>
              <a:rPr lang="en-US" sz="2800" b="1" dirty="0">
                <a:latin typeface="Montserrat"/>
                <a:cs typeface="Times New Roman" pitchFamily="18" charset="0"/>
              </a:rPr>
              <a:t>Work authorization will be issued, and test can be scheduled prior to CHRC results.  </a:t>
            </a:r>
          </a:p>
          <a:p>
            <a:pPr marL="171450" indent="-171450">
              <a:buFont typeface="Wingdings" panose="05000000000000000000" pitchFamily="2" charset="2"/>
              <a:buChar char="§"/>
            </a:pPr>
            <a:endParaRPr lang="en-US" sz="2800" dirty="0">
              <a:latin typeface="Montserrat"/>
              <a:cs typeface="Times New Roman" pitchFamily="18" charset="0"/>
            </a:endParaRPr>
          </a:p>
          <a:p>
            <a:pPr marL="342900" indent="-342900">
              <a:buFont typeface="Wingdings" panose="05000000000000000000" pitchFamily="2" charset="2"/>
              <a:buChar char="§"/>
            </a:pPr>
            <a:r>
              <a:rPr lang="en-US" sz="2800" dirty="0">
                <a:latin typeface="Montserrat"/>
                <a:cs typeface="Times New Roman" pitchFamily="18" charset="0"/>
              </a:rPr>
              <a:t>CHRC results must be received in the Board office before results of licensing examination will be issued.  </a:t>
            </a:r>
          </a:p>
          <a:p>
            <a:pPr marL="171450" indent="-171450">
              <a:buFont typeface="Wingdings" panose="05000000000000000000" pitchFamily="2" charset="2"/>
              <a:buChar char="§"/>
            </a:pPr>
            <a:endParaRPr lang="en-US" sz="2800" dirty="0">
              <a:latin typeface="Montserrat"/>
              <a:cs typeface="Times New Roman" pitchFamily="18" charset="0"/>
            </a:endParaRPr>
          </a:p>
          <a:p>
            <a:pPr marL="342900" indent="-342900">
              <a:buFont typeface="Wingdings" panose="05000000000000000000" pitchFamily="2" charset="2"/>
              <a:buChar char="§"/>
            </a:pPr>
            <a:r>
              <a:rPr lang="en-US" sz="2800" dirty="0">
                <a:latin typeface="Montserrat"/>
                <a:cs typeface="Times New Roman" pitchFamily="18" charset="0"/>
              </a:rPr>
              <a:t>If candidate passes examination and CHRC results are not completed candidate can continue to work as GN or GPN under the 90-day work authorization until CHRC results are received or the work authorization expires. </a:t>
            </a:r>
          </a:p>
          <a:p>
            <a:endParaRPr lang="en-US" dirty="0"/>
          </a:p>
        </p:txBody>
      </p:sp>
      <p:pic>
        <p:nvPicPr>
          <p:cNvPr id="4" name="Picture 3">
            <a:extLst>
              <a:ext uri="{FF2B5EF4-FFF2-40B4-BE49-F238E27FC236}">
                <a16:creationId xmlns:a16="http://schemas.microsoft.com/office/drawing/2014/main" id="{3FAB0A42-A652-4C2F-BF8F-6AEC5221F901}"/>
              </a:ext>
            </a:extLst>
          </p:cNvPr>
          <p:cNvPicPr>
            <a:picLocks noChangeAspect="1"/>
          </p:cNvPicPr>
          <p:nvPr/>
        </p:nvPicPr>
        <p:blipFill>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0241008" y="434603"/>
            <a:ext cx="1371645" cy="1168835"/>
          </a:xfrm>
          <a:prstGeom prst="rect">
            <a:avLst/>
          </a:prstGeom>
          <a:noFill/>
        </p:spPr>
      </p:pic>
    </p:spTree>
    <p:extLst>
      <p:ext uri="{BB962C8B-B14F-4D97-AF65-F5344CB8AC3E}">
        <p14:creationId xmlns:p14="http://schemas.microsoft.com/office/powerpoint/2010/main" val="317069637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accent6">
            <a:lumMod val="60000"/>
            <a:lumOff val="4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62F699-1731-4380-8B26-2AD69A8E3274}"/>
              </a:ext>
            </a:extLst>
          </p:cNvPr>
          <p:cNvSpPr>
            <a:spLocks noGrp="1"/>
          </p:cNvSpPr>
          <p:nvPr>
            <p:ph type="title"/>
          </p:nvPr>
        </p:nvSpPr>
        <p:spPr>
          <a:xfrm>
            <a:off x="1117667" y="675769"/>
            <a:ext cx="7098800" cy="647599"/>
          </a:xfrm>
        </p:spPr>
        <p:txBody>
          <a:bodyPr/>
          <a:lstStyle/>
          <a:p>
            <a:pPr algn="ctr"/>
            <a:r>
              <a:rPr lang="en-US" sz="3600">
                <a:solidFill>
                  <a:schemeClr val="tx1"/>
                </a:solidFill>
              </a:rPr>
              <a:t>NCLEX REGISTRATION PROCESS</a:t>
            </a:r>
          </a:p>
        </p:txBody>
      </p:sp>
      <p:sp>
        <p:nvSpPr>
          <p:cNvPr id="3" name="Text Placeholder 2">
            <a:extLst>
              <a:ext uri="{FF2B5EF4-FFF2-40B4-BE49-F238E27FC236}">
                <a16:creationId xmlns:a16="http://schemas.microsoft.com/office/drawing/2014/main" id="{BE1D5B92-108F-446C-B6C1-9BD169FF86B4}"/>
              </a:ext>
            </a:extLst>
          </p:cNvPr>
          <p:cNvSpPr>
            <a:spLocks noGrp="1"/>
          </p:cNvSpPr>
          <p:nvPr>
            <p:ph type="body" idx="1"/>
          </p:nvPr>
        </p:nvSpPr>
        <p:spPr>
          <a:xfrm>
            <a:off x="854695" y="1392406"/>
            <a:ext cx="8550613" cy="4073187"/>
          </a:xfrm>
        </p:spPr>
        <p:txBody>
          <a:bodyPr/>
          <a:lstStyle/>
          <a:p>
            <a:pPr marL="342900" indent="-342900">
              <a:buFont typeface="Wingdings" panose="05000000000000000000" pitchFamily="2" charset="2"/>
              <a:buChar char="§"/>
            </a:pPr>
            <a:r>
              <a:rPr lang="en-US" sz="2400" dirty="0">
                <a:latin typeface="Montserrat"/>
                <a:cs typeface="Times New Roman" pitchFamily="18" charset="0"/>
              </a:rPr>
              <a:t>Candidate registers with NCLEX Candidate Services by telephone or website</a:t>
            </a:r>
          </a:p>
          <a:p>
            <a:pPr marL="171450" indent="-171450">
              <a:buFont typeface="Wingdings" panose="05000000000000000000" pitchFamily="2" charset="2"/>
              <a:buChar char="§"/>
            </a:pPr>
            <a:endParaRPr lang="en-US" sz="2400" dirty="0">
              <a:latin typeface="Montserrat"/>
              <a:cs typeface="Times New Roman" pitchFamily="18" charset="0"/>
            </a:endParaRPr>
          </a:p>
          <a:p>
            <a:pPr marL="342900" indent="-342900">
              <a:buFont typeface="Wingdings" panose="05000000000000000000" pitchFamily="2" charset="2"/>
              <a:buChar char="§"/>
            </a:pPr>
            <a:r>
              <a:rPr lang="en-US" sz="2400" dirty="0">
                <a:latin typeface="Montserrat"/>
                <a:cs typeface="Times New Roman" pitchFamily="18" charset="0"/>
              </a:rPr>
              <a:t>Pearson e-mails candidate acknowledgement of receipt</a:t>
            </a:r>
          </a:p>
          <a:p>
            <a:pPr marL="171450" indent="-171450">
              <a:buFont typeface="Wingdings" panose="05000000000000000000" pitchFamily="2" charset="2"/>
              <a:buChar char="§"/>
            </a:pPr>
            <a:endParaRPr lang="en-US" sz="2400" dirty="0">
              <a:latin typeface="Montserrat"/>
              <a:cs typeface="Times New Roman" pitchFamily="18" charset="0"/>
            </a:endParaRPr>
          </a:p>
          <a:p>
            <a:pPr marL="342900" indent="-342900">
              <a:buFont typeface="Wingdings" panose="05000000000000000000" pitchFamily="2" charset="2"/>
              <a:buChar char="§"/>
            </a:pPr>
            <a:r>
              <a:rPr lang="en-US" sz="2400" dirty="0">
                <a:latin typeface="Montserrat"/>
                <a:cs typeface="Times New Roman" pitchFamily="18" charset="0"/>
              </a:rPr>
              <a:t>NDBON determines candidate’s eligibility</a:t>
            </a:r>
          </a:p>
          <a:p>
            <a:pPr marL="171450" indent="-171450">
              <a:buFont typeface="Wingdings" panose="05000000000000000000" pitchFamily="2" charset="2"/>
              <a:buChar char="§"/>
            </a:pPr>
            <a:endParaRPr lang="en-US" sz="2400" dirty="0">
              <a:latin typeface="Montserrat"/>
              <a:cs typeface="Times New Roman" pitchFamily="18" charset="0"/>
            </a:endParaRPr>
          </a:p>
          <a:p>
            <a:pPr marL="342900" indent="-342900">
              <a:buFont typeface="Wingdings" panose="05000000000000000000" pitchFamily="2" charset="2"/>
              <a:buChar char="§"/>
            </a:pPr>
            <a:r>
              <a:rPr lang="en-US" sz="2400" dirty="0">
                <a:latin typeface="Montserrat"/>
                <a:cs typeface="Times New Roman" pitchFamily="18" charset="0"/>
              </a:rPr>
              <a:t>Pearson e-mails candidate Authorization to Test (ATT) (must have e-mail address)</a:t>
            </a:r>
          </a:p>
          <a:p>
            <a:pPr marL="171450" indent="-171450">
              <a:buFont typeface="Wingdings" panose="05000000000000000000" pitchFamily="2" charset="2"/>
              <a:buChar char="§"/>
            </a:pPr>
            <a:endParaRPr lang="en-US" sz="2400" dirty="0">
              <a:latin typeface="Montserrat"/>
              <a:cs typeface="Times New Roman" pitchFamily="18" charset="0"/>
            </a:endParaRPr>
          </a:p>
          <a:p>
            <a:pPr marL="342900" indent="-342900">
              <a:buFont typeface="Wingdings" panose="05000000000000000000" pitchFamily="2" charset="2"/>
              <a:buChar char="§"/>
            </a:pPr>
            <a:r>
              <a:rPr lang="en-US" sz="2400" dirty="0">
                <a:latin typeface="Montserrat"/>
                <a:cs typeface="Times New Roman" pitchFamily="18" charset="0"/>
              </a:rPr>
              <a:t>Candidate schedules test date on-line or via phone and chooses desired Pearson Professional Center location</a:t>
            </a:r>
          </a:p>
          <a:p>
            <a:endParaRPr lang="en-US" dirty="0"/>
          </a:p>
        </p:txBody>
      </p:sp>
      <p:pic>
        <p:nvPicPr>
          <p:cNvPr id="4" name="Picture 3">
            <a:extLst>
              <a:ext uri="{FF2B5EF4-FFF2-40B4-BE49-F238E27FC236}">
                <a16:creationId xmlns:a16="http://schemas.microsoft.com/office/drawing/2014/main" id="{0F856CA3-3A2B-4853-9D8A-E362AF941D21}"/>
              </a:ext>
            </a:extLst>
          </p:cNvPr>
          <p:cNvPicPr>
            <a:picLocks noChangeAspect="1"/>
          </p:cNvPicPr>
          <p:nvPr/>
        </p:nvPicPr>
        <p:blipFill>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0182642" y="415150"/>
            <a:ext cx="1371645" cy="1168835"/>
          </a:xfrm>
          <a:prstGeom prst="rect">
            <a:avLst/>
          </a:prstGeom>
          <a:noFill/>
        </p:spPr>
      </p:pic>
    </p:spTree>
    <p:extLst>
      <p:ext uri="{BB962C8B-B14F-4D97-AF65-F5344CB8AC3E}">
        <p14:creationId xmlns:p14="http://schemas.microsoft.com/office/powerpoint/2010/main" val="7926455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accent1">
            <a:lumMod val="75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F0C710-C6AF-44EC-AA97-AC9173E34F1B}"/>
              </a:ext>
            </a:extLst>
          </p:cNvPr>
          <p:cNvSpPr>
            <a:spLocks noGrp="1"/>
          </p:cNvSpPr>
          <p:nvPr>
            <p:ph type="title"/>
          </p:nvPr>
        </p:nvSpPr>
        <p:spPr>
          <a:xfrm>
            <a:off x="1117667" y="685495"/>
            <a:ext cx="7098800" cy="647599"/>
          </a:xfrm>
        </p:spPr>
        <p:txBody>
          <a:bodyPr/>
          <a:lstStyle/>
          <a:p>
            <a:pPr algn="ctr"/>
            <a:r>
              <a:rPr lang="en-US" sz="3600">
                <a:solidFill>
                  <a:schemeClr val="tx1"/>
                </a:solidFill>
              </a:rPr>
              <a:t>NCLEX REGISTRATION OPTIONS</a:t>
            </a:r>
          </a:p>
        </p:txBody>
      </p:sp>
      <p:sp>
        <p:nvSpPr>
          <p:cNvPr id="3" name="Text Placeholder 2">
            <a:extLst>
              <a:ext uri="{FF2B5EF4-FFF2-40B4-BE49-F238E27FC236}">
                <a16:creationId xmlns:a16="http://schemas.microsoft.com/office/drawing/2014/main" id="{83928857-09D6-4232-939C-0C173AE2DACC}"/>
              </a:ext>
            </a:extLst>
          </p:cNvPr>
          <p:cNvSpPr>
            <a:spLocks noGrp="1"/>
          </p:cNvSpPr>
          <p:nvPr>
            <p:ph type="body" idx="1"/>
          </p:nvPr>
        </p:nvSpPr>
        <p:spPr>
          <a:xfrm>
            <a:off x="1117667" y="1695314"/>
            <a:ext cx="8512717" cy="4831945"/>
          </a:xfrm>
        </p:spPr>
        <p:txBody>
          <a:bodyPr/>
          <a:lstStyle/>
          <a:p>
            <a:pPr>
              <a:buNone/>
            </a:pPr>
            <a:r>
              <a:rPr lang="en-US" sz="3600" b="1">
                <a:solidFill>
                  <a:schemeClr val="tx1"/>
                </a:solidFill>
                <a:latin typeface="Montserrat"/>
                <a:cs typeface="Times New Roman" pitchFamily="18" charset="0"/>
              </a:rPr>
              <a:t>INTERNET</a:t>
            </a:r>
          </a:p>
          <a:p>
            <a:pPr marL="457200" lvl="1" indent="-457200">
              <a:buClr>
                <a:schemeClr val="bg2">
                  <a:lumMod val="50000"/>
                </a:schemeClr>
              </a:buClr>
              <a:buFont typeface="Wingdings" panose="05000000000000000000" pitchFamily="2" charset="2"/>
              <a:buChar char="§"/>
            </a:pPr>
            <a:r>
              <a:rPr lang="en-US" sz="2800">
                <a:latin typeface="Montserrat"/>
                <a:cs typeface="Times New Roman" pitchFamily="18" charset="0"/>
                <a:hlinkClick r:id="rId2"/>
              </a:rPr>
              <a:t>www.pearsonvue.com/nclex</a:t>
            </a:r>
            <a:r>
              <a:rPr lang="en-US" sz="2800">
                <a:latin typeface="Montserrat"/>
                <a:cs typeface="Times New Roman" pitchFamily="18" charset="0"/>
              </a:rPr>
              <a:t> and select “</a:t>
            </a:r>
            <a:r>
              <a:rPr lang="en-US" sz="2800">
                <a:solidFill>
                  <a:schemeClr val="tx1"/>
                </a:solidFill>
                <a:latin typeface="Montserrat"/>
                <a:cs typeface="Times New Roman" pitchFamily="18" charset="0"/>
              </a:rPr>
              <a:t>Registration</a:t>
            </a:r>
            <a:r>
              <a:rPr lang="en-US" sz="2800">
                <a:latin typeface="Montserrat"/>
                <a:cs typeface="Times New Roman" pitchFamily="18" charset="0"/>
              </a:rPr>
              <a:t>”</a:t>
            </a:r>
          </a:p>
          <a:p>
            <a:pPr marL="457200" lvl="1" indent="-457200">
              <a:buClr>
                <a:schemeClr val="bg2">
                  <a:lumMod val="50000"/>
                </a:schemeClr>
              </a:buClr>
              <a:buFont typeface="Wingdings" panose="05000000000000000000" pitchFamily="2" charset="2"/>
              <a:buChar char="§"/>
            </a:pPr>
            <a:r>
              <a:rPr lang="en-US" sz="2800">
                <a:latin typeface="Montserrat"/>
                <a:cs typeface="Times New Roman" pitchFamily="18" charset="0"/>
              </a:rPr>
              <a:t>Payment of $200 fee by credit or debit card,  VISA, MC, or American Express</a:t>
            </a:r>
          </a:p>
          <a:p>
            <a:pPr>
              <a:buNone/>
            </a:pPr>
            <a:r>
              <a:rPr lang="en-US" sz="3300" b="1">
                <a:solidFill>
                  <a:schemeClr val="tx1"/>
                </a:solidFill>
                <a:latin typeface="Montserrat"/>
                <a:cs typeface="Times New Roman" pitchFamily="18" charset="0"/>
              </a:rPr>
              <a:t>PHONE</a:t>
            </a:r>
          </a:p>
          <a:p>
            <a:pPr marL="457200" lvl="1" indent="-457200">
              <a:buClr>
                <a:schemeClr val="bg2">
                  <a:lumMod val="50000"/>
                </a:schemeClr>
              </a:buClr>
              <a:buFont typeface="Wingdings" panose="05000000000000000000" pitchFamily="2" charset="2"/>
              <a:buChar char="§"/>
            </a:pPr>
            <a:r>
              <a:rPr lang="en-US" sz="2800">
                <a:latin typeface="Montserrat"/>
                <a:cs typeface="Times New Roman" pitchFamily="18" charset="0"/>
              </a:rPr>
              <a:t>Call 1-866-496-2539 Monday – Friday 7 a.m. to 7 p.m.</a:t>
            </a:r>
          </a:p>
          <a:p>
            <a:pPr marL="457200" lvl="1" indent="-457200">
              <a:buClr>
                <a:schemeClr val="bg2">
                  <a:lumMod val="50000"/>
                </a:schemeClr>
              </a:buClr>
              <a:buFont typeface="Wingdings" panose="05000000000000000000" pitchFamily="2" charset="2"/>
              <a:buChar char="§"/>
            </a:pPr>
            <a:r>
              <a:rPr lang="en-US" sz="2800">
                <a:latin typeface="Montserrat"/>
                <a:cs typeface="Times New Roman" pitchFamily="18" charset="0"/>
              </a:rPr>
              <a:t>Payment of $200 fee by credit or debit card, Visa, MC, or American Express</a:t>
            </a:r>
          </a:p>
          <a:p>
            <a:endParaRPr lang="en-US"/>
          </a:p>
        </p:txBody>
      </p:sp>
      <p:pic>
        <p:nvPicPr>
          <p:cNvPr id="4" name="Picture 3">
            <a:extLst>
              <a:ext uri="{FF2B5EF4-FFF2-40B4-BE49-F238E27FC236}">
                <a16:creationId xmlns:a16="http://schemas.microsoft.com/office/drawing/2014/main" id="{7DE85D74-589B-47B1-8E99-517CFDA65DF4}"/>
              </a:ext>
            </a:extLst>
          </p:cNvPr>
          <p:cNvPicPr>
            <a:picLocks noChangeAspect="1"/>
          </p:cNvPicPr>
          <p:nvPr/>
        </p:nvPicPr>
        <p:blipFill>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0221552" y="526479"/>
            <a:ext cx="1371645" cy="1168835"/>
          </a:xfrm>
          <a:prstGeom prst="rect">
            <a:avLst/>
          </a:prstGeom>
          <a:noFill/>
        </p:spPr>
      </p:pic>
    </p:spTree>
    <p:extLst>
      <p:ext uri="{BB962C8B-B14F-4D97-AF65-F5344CB8AC3E}">
        <p14:creationId xmlns:p14="http://schemas.microsoft.com/office/powerpoint/2010/main" val="281525457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92D050"/>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C6B2CE-670D-447E-809B-089E543BD008}"/>
              </a:ext>
            </a:extLst>
          </p:cNvPr>
          <p:cNvSpPr>
            <a:spLocks noGrp="1"/>
          </p:cNvSpPr>
          <p:nvPr>
            <p:ph type="title"/>
          </p:nvPr>
        </p:nvSpPr>
        <p:spPr>
          <a:xfrm>
            <a:off x="1117666" y="675768"/>
            <a:ext cx="7471723" cy="647599"/>
          </a:xfrm>
        </p:spPr>
        <p:txBody>
          <a:bodyPr/>
          <a:lstStyle/>
          <a:p>
            <a:pPr algn="ctr"/>
            <a:r>
              <a:rPr lang="en-US" sz="3600">
                <a:solidFill>
                  <a:schemeClr val="tx1"/>
                </a:solidFill>
              </a:rPr>
              <a:t>COMMON REGISTRATION ERRORS</a:t>
            </a:r>
          </a:p>
        </p:txBody>
      </p:sp>
      <p:sp>
        <p:nvSpPr>
          <p:cNvPr id="3" name="Text Placeholder 2">
            <a:extLst>
              <a:ext uri="{FF2B5EF4-FFF2-40B4-BE49-F238E27FC236}">
                <a16:creationId xmlns:a16="http://schemas.microsoft.com/office/drawing/2014/main" id="{FFF99DE8-B9F6-44E5-9DD2-70D9FA68162E}"/>
              </a:ext>
            </a:extLst>
          </p:cNvPr>
          <p:cNvSpPr>
            <a:spLocks noGrp="1"/>
          </p:cNvSpPr>
          <p:nvPr>
            <p:ph type="body" idx="1"/>
          </p:nvPr>
        </p:nvSpPr>
        <p:spPr>
          <a:xfrm>
            <a:off x="1117666" y="1721796"/>
            <a:ext cx="7471723" cy="4289898"/>
          </a:xfrm>
        </p:spPr>
        <p:txBody>
          <a:bodyPr/>
          <a:lstStyle/>
          <a:p>
            <a:pPr>
              <a:buNone/>
            </a:pPr>
            <a:r>
              <a:rPr lang="en-US" sz="2800" b="1">
                <a:solidFill>
                  <a:schemeClr val="tx1"/>
                </a:solidFill>
                <a:latin typeface="Montserrat"/>
                <a:cs typeface="Times New Roman" pitchFamily="18" charset="0"/>
              </a:rPr>
              <a:t>Type of examination</a:t>
            </a:r>
          </a:p>
          <a:p>
            <a:pPr marL="457200" lvl="1" indent="-457200">
              <a:buClr>
                <a:schemeClr val="bg2">
                  <a:lumMod val="50000"/>
                </a:schemeClr>
              </a:buClr>
              <a:buFont typeface="Wingdings" panose="05000000000000000000" pitchFamily="2" charset="2"/>
              <a:buChar char="§"/>
            </a:pPr>
            <a:r>
              <a:rPr lang="en-US" sz="2800">
                <a:latin typeface="Montserrat"/>
                <a:cs typeface="Times New Roman" pitchFamily="18" charset="0"/>
              </a:rPr>
              <a:t>Registered Nurse</a:t>
            </a:r>
          </a:p>
          <a:p>
            <a:pPr marL="457200" lvl="1" indent="-457200">
              <a:buClr>
                <a:schemeClr val="bg2">
                  <a:lumMod val="50000"/>
                </a:schemeClr>
              </a:buClr>
              <a:buFont typeface="Wingdings" panose="05000000000000000000" pitchFamily="2" charset="2"/>
              <a:buChar char="§"/>
            </a:pPr>
            <a:r>
              <a:rPr lang="en-US" sz="2800">
                <a:latin typeface="Montserrat"/>
                <a:cs typeface="Times New Roman" pitchFamily="18" charset="0"/>
              </a:rPr>
              <a:t>Practical Nurse</a:t>
            </a:r>
          </a:p>
          <a:p>
            <a:pPr lvl="1">
              <a:buClr>
                <a:schemeClr val="bg2">
                  <a:lumMod val="50000"/>
                </a:schemeClr>
              </a:buClr>
              <a:buNone/>
            </a:pPr>
            <a:endParaRPr lang="en-US" sz="2800">
              <a:latin typeface="Montserrat"/>
              <a:cs typeface="Times New Roman" pitchFamily="18" charset="0"/>
            </a:endParaRPr>
          </a:p>
          <a:p>
            <a:pPr>
              <a:buNone/>
            </a:pPr>
            <a:r>
              <a:rPr lang="en-US" sz="2800" b="1">
                <a:solidFill>
                  <a:schemeClr val="tx1"/>
                </a:solidFill>
                <a:latin typeface="Montserrat"/>
                <a:cs typeface="Times New Roman" pitchFamily="18" charset="0"/>
              </a:rPr>
              <a:t>State of licensure</a:t>
            </a:r>
          </a:p>
          <a:p>
            <a:pPr marL="457200" lvl="1" indent="-457200">
              <a:buClr>
                <a:schemeClr val="bg2">
                  <a:lumMod val="50000"/>
                </a:schemeClr>
              </a:buClr>
              <a:buFont typeface="Wingdings" panose="05000000000000000000" pitchFamily="2" charset="2"/>
              <a:buChar char="§"/>
            </a:pPr>
            <a:r>
              <a:rPr lang="en-US" sz="2800">
                <a:latin typeface="Montserrat"/>
                <a:cs typeface="Times New Roman" pitchFamily="18" charset="0"/>
              </a:rPr>
              <a:t>Must be the same state candidate applied for licensure</a:t>
            </a:r>
          </a:p>
          <a:p>
            <a:pPr lvl="1">
              <a:buClr>
                <a:schemeClr val="bg2">
                  <a:lumMod val="50000"/>
                </a:schemeClr>
              </a:buClr>
              <a:buNone/>
            </a:pPr>
            <a:endParaRPr lang="en-US" sz="2800">
              <a:latin typeface="Montserrat"/>
              <a:cs typeface="Times New Roman" pitchFamily="18" charset="0"/>
            </a:endParaRPr>
          </a:p>
          <a:p>
            <a:pPr algn="ctr">
              <a:buNone/>
            </a:pPr>
            <a:r>
              <a:rPr lang="en-US" sz="3200" b="1">
                <a:solidFill>
                  <a:srgbClr val="00B050"/>
                </a:solidFill>
                <a:latin typeface="Montserrat"/>
                <a:cs typeface="Times New Roman" pitchFamily="18" charset="0"/>
              </a:rPr>
              <a:t>Pearson VUE will charge $50.00 fee to </a:t>
            </a:r>
          </a:p>
          <a:p>
            <a:pPr algn="ctr">
              <a:buNone/>
            </a:pPr>
            <a:r>
              <a:rPr lang="en-US" sz="3200" b="1">
                <a:solidFill>
                  <a:srgbClr val="00B050"/>
                </a:solidFill>
                <a:latin typeface="Montserrat"/>
                <a:cs typeface="Times New Roman" pitchFamily="18" charset="0"/>
              </a:rPr>
              <a:t>correct these errors</a:t>
            </a:r>
          </a:p>
          <a:p>
            <a:endParaRPr lang="en-US"/>
          </a:p>
        </p:txBody>
      </p:sp>
      <p:pic>
        <p:nvPicPr>
          <p:cNvPr id="4" name="Picture 3">
            <a:extLst>
              <a:ext uri="{FF2B5EF4-FFF2-40B4-BE49-F238E27FC236}">
                <a16:creationId xmlns:a16="http://schemas.microsoft.com/office/drawing/2014/main" id="{F999E7F3-E7E6-42C3-AF67-F81BB00B1C1E}"/>
              </a:ext>
            </a:extLst>
          </p:cNvPr>
          <p:cNvPicPr>
            <a:picLocks noChangeAspect="1"/>
          </p:cNvPicPr>
          <p:nvPr/>
        </p:nvPicPr>
        <p:blipFill>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0318830" y="415149"/>
            <a:ext cx="1371645" cy="1168835"/>
          </a:xfrm>
          <a:prstGeom prst="rect">
            <a:avLst/>
          </a:prstGeom>
          <a:noFill/>
        </p:spPr>
      </p:pic>
      <p:pic>
        <p:nvPicPr>
          <p:cNvPr id="10" name="Picture 9">
            <a:extLst>
              <a:ext uri="{FF2B5EF4-FFF2-40B4-BE49-F238E27FC236}">
                <a16:creationId xmlns:a16="http://schemas.microsoft.com/office/drawing/2014/main" id="{2229BAE0-D083-42B0-B614-452A569128A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692629" y="1721796"/>
            <a:ext cx="1994036" cy="1838933"/>
          </a:xfrm>
          <a:prstGeom prst="rect">
            <a:avLst/>
          </a:prstGeom>
        </p:spPr>
      </p:pic>
    </p:spTree>
    <p:extLst>
      <p:ext uri="{BB962C8B-B14F-4D97-AF65-F5344CB8AC3E}">
        <p14:creationId xmlns:p14="http://schemas.microsoft.com/office/powerpoint/2010/main" val="357764211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1A6F59-8617-4EB1-B966-4E98BAD62CEA}"/>
              </a:ext>
            </a:extLst>
          </p:cNvPr>
          <p:cNvSpPr>
            <a:spLocks noGrp="1"/>
          </p:cNvSpPr>
          <p:nvPr>
            <p:ph type="title"/>
          </p:nvPr>
        </p:nvSpPr>
        <p:spPr/>
        <p:txBody>
          <a:bodyPr/>
          <a:lstStyle/>
          <a:p>
            <a:pPr algn="ctr"/>
            <a:r>
              <a:rPr lang="en-US" sz="4000">
                <a:solidFill>
                  <a:schemeClr val="tx1"/>
                </a:solidFill>
              </a:rPr>
              <a:t>TRACK APPLICATION STATUS</a:t>
            </a:r>
          </a:p>
        </p:txBody>
      </p:sp>
      <p:sp>
        <p:nvSpPr>
          <p:cNvPr id="3" name="Text Placeholder 2">
            <a:extLst>
              <a:ext uri="{FF2B5EF4-FFF2-40B4-BE49-F238E27FC236}">
                <a16:creationId xmlns:a16="http://schemas.microsoft.com/office/drawing/2014/main" id="{BAC00734-9CC8-4C9C-A9A5-CA2E7CE90BD0}"/>
              </a:ext>
            </a:extLst>
          </p:cNvPr>
          <p:cNvSpPr>
            <a:spLocks noGrp="1"/>
          </p:cNvSpPr>
          <p:nvPr>
            <p:ph type="body" idx="1"/>
          </p:nvPr>
        </p:nvSpPr>
        <p:spPr>
          <a:xfrm>
            <a:off x="1117666" y="2006600"/>
            <a:ext cx="7676137" cy="3946728"/>
          </a:xfrm>
        </p:spPr>
        <p:txBody>
          <a:bodyPr/>
          <a:lstStyle/>
          <a:p>
            <a:pPr marL="0" marR="0" algn="ctr">
              <a:buNone/>
            </a:pPr>
            <a:r>
              <a:rPr lang="en-US" sz="3200" dirty="0">
                <a:effectLst/>
                <a:latin typeface="Aptos" panose="020B0004020202020204" pitchFamily="34" charset="0"/>
                <a:ea typeface="Century Gothic" panose="020B0502020202020204" pitchFamily="34" charset="0"/>
                <a:cs typeface="Aptos" panose="020B0004020202020204" pitchFamily="34" charset="0"/>
              </a:rPr>
              <a:t>To track the status of your application sign into the ND Nurse Portal.</a:t>
            </a:r>
            <a:endParaRPr lang="en-US" sz="2800" dirty="0">
              <a:effectLst/>
              <a:latin typeface="Century Gothic" panose="020B0502020202020204" pitchFamily="34" charset="0"/>
              <a:ea typeface="Century Gothic" panose="020B0502020202020204" pitchFamily="34" charset="0"/>
              <a:cs typeface="Aptos" panose="020B0004020202020204" pitchFamily="34" charset="0"/>
            </a:endParaRPr>
          </a:p>
          <a:p>
            <a:pPr marL="0" marR="0" algn="ctr">
              <a:buNone/>
            </a:pPr>
            <a:r>
              <a:rPr lang="en-US" sz="3200" u="sng" dirty="0">
                <a:solidFill>
                  <a:srgbClr val="467886"/>
                </a:solidFill>
                <a:effectLst/>
                <a:latin typeface="Aptos" panose="020B0004020202020204" pitchFamily="34" charset="0"/>
                <a:ea typeface="Century Gothic" panose="020B0502020202020204" pitchFamily="34" charset="0"/>
                <a:cs typeface="Aptos" panose="020B0004020202020204" pitchFamily="34" charset="0"/>
                <a:hlinkClick r:id="rId2"/>
              </a:rPr>
              <a:t>https://ndbon.boardsofnursing.org/ndbn/</a:t>
            </a:r>
            <a:endParaRPr lang="en-US" sz="2800" dirty="0">
              <a:effectLst/>
              <a:latin typeface="Century Gothic" panose="020B0502020202020204" pitchFamily="34" charset="0"/>
              <a:ea typeface="Century Gothic" panose="020B0502020202020204" pitchFamily="34" charset="0"/>
              <a:cs typeface="Aptos" panose="020B0004020202020204" pitchFamily="34" charset="0"/>
            </a:endParaRPr>
          </a:p>
          <a:p>
            <a:pPr algn="ctr"/>
            <a:endParaRPr lang="en-US" dirty="0"/>
          </a:p>
        </p:txBody>
      </p:sp>
      <p:pic>
        <p:nvPicPr>
          <p:cNvPr id="4" name="Picture 3">
            <a:extLst>
              <a:ext uri="{FF2B5EF4-FFF2-40B4-BE49-F238E27FC236}">
                <a16:creationId xmlns:a16="http://schemas.microsoft.com/office/drawing/2014/main" id="{305D9383-E713-429C-BD8A-AE9C20564938}"/>
              </a:ext>
            </a:extLst>
          </p:cNvPr>
          <p:cNvPicPr>
            <a:picLocks noChangeAspect="1"/>
          </p:cNvPicPr>
          <p:nvPr/>
        </p:nvPicPr>
        <p:blipFill>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0279919" y="670098"/>
            <a:ext cx="1371645" cy="1168835"/>
          </a:xfrm>
          <a:prstGeom prst="rect">
            <a:avLst/>
          </a:prstGeom>
          <a:noFill/>
        </p:spPr>
      </p:pic>
    </p:spTree>
    <p:extLst>
      <p:ext uri="{BB962C8B-B14F-4D97-AF65-F5344CB8AC3E}">
        <p14:creationId xmlns:p14="http://schemas.microsoft.com/office/powerpoint/2010/main" val="230568760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accent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66F06F-7D84-4942-8C32-4C2E2C94C72C}"/>
              </a:ext>
            </a:extLst>
          </p:cNvPr>
          <p:cNvSpPr>
            <a:spLocks noGrp="1"/>
          </p:cNvSpPr>
          <p:nvPr>
            <p:ph type="title"/>
          </p:nvPr>
        </p:nvSpPr>
        <p:spPr>
          <a:xfrm>
            <a:off x="719846" y="496112"/>
            <a:ext cx="8385243" cy="1235818"/>
          </a:xfrm>
        </p:spPr>
        <p:txBody>
          <a:bodyPr/>
          <a:lstStyle/>
          <a:p>
            <a:pPr algn="ctr"/>
            <a:r>
              <a:rPr lang="en-US" sz="4000">
                <a:solidFill>
                  <a:schemeClr val="tx1"/>
                </a:solidFill>
              </a:rPr>
              <a:t>SCHEDULING AN </a:t>
            </a:r>
            <a:br>
              <a:rPr lang="en-US" sz="4000">
                <a:solidFill>
                  <a:schemeClr val="tx1"/>
                </a:solidFill>
              </a:rPr>
            </a:br>
            <a:r>
              <a:rPr lang="en-US" sz="4000">
                <a:solidFill>
                  <a:schemeClr val="tx1"/>
                </a:solidFill>
              </a:rPr>
              <a:t>APPOINTMENT TO TEST</a:t>
            </a:r>
          </a:p>
        </p:txBody>
      </p:sp>
      <p:sp>
        <p:nvSpPr>
          <p:cNvPr id="3" name="Text Placeholder 2">
            <a:extLst>
              <a:ext uri="{FF2B5EF4-FFF2-40B4-BE49-F238E27FC236}">
                <a16:creationId xmlns:a16="http://schemas.microsoft.com/office/drawing/2014/main" id="{AF0064EA-507A-429F-9B44-6CB626EE0986}"/>
              </a:ext>
            </a:extLst>
          </p:cNvPr>
          <p:cNvSpPr>
            <a:spLocks noGrp="1"/>
          </p:cNvSpPr>
          <p:nvPr>
            <p:ph type="body" idx="1"/>
          </p:nvPr>
        </p:nvSpPr>
        <p:spPr>
          <a:xfrm>
            <a:off x="1117666" y="2006600"/>
            <a:ext cx="8385243" cy="3995366"/>
          </a:xfrm>
        </p:spPr>
        <p:txBody>
          <a:bodyPr/>
          <a:lstStyle/>
          <a:p>
            <a:pPr marL="342900" indent="-342900">
              <a:buFont typeface="Wingdings" panose="05000000000000000000" pitchFamily="2" charset="2"/>
              <a:buChar char="§"/>
            </a:pPr>
            <a:r>
              <a:rPr lang="en-US" sz="2800" dirty="0">
                <a:latin typeface="Montserrat"/>
                <a:cs typeface="Times New Roman" pitchFamily="18" charset="0"/>
              </a:rPr>
              <a:t>Candidate receives ATT from Pearson via e-mail (ATT valid for 90 days)</a:t>
            </a:r>
          </a:p>
          <a:p>
            <a:pPr marL="342900" indent="-342900">
              <a:buFont typeface="Wingdings" panose="05000000000000000000" pitchFamily="2" charset="2"/>
              <a:buChar char="§"/>
            </a:pPr>
            <a:r>
              <a:rPr lang="en-US" sz="2800" dirty="0">
                <a:latin typeface="Montserrat"/>
                <a:cs typeface="Times New Roman" pitchFamily="18" charset="0"/>
              </a:rPr>
              <a:t>Candidate calls or schedules online for a testing date and time at desired Pearson Professional Center location</a:t>
            </a:r>
          </a:p>
          <a:p>
            <a:pPr marL="342900" indent="-342900">
              <a:buFont typeface="Wingdings" panose="05000000000000000000" pitchFamily="2" charset="2"/>
              <a:buChar char="§"/>
            </a:pPr>
            <a:r>
              <a:rPr lang="en-US" sz="2800" dirty="0">
                <a:latin typeface="Montserrat"/>
                <a:cs typeface="Times New Roman" pitchFamily="18" charset="0"/>
              </a:rPr>
              <a:t>First choice or close alternative offered</a:t>
            </a:r>
          </a:p>
          <a:p>
            <a:pPr marL="342900" indent="-342900">
              <a:buFont typeface="Wingdings" panose="05000000000000000000" pitchFamily="2" charset="2"/>
              <a:buChar char="§"/>
            </a:pPr>
            <a:r>
              <a:rPr lang="en-US" sz="2800" dirty="0">
                <a:latin typeface="Montserrat"/>
                <a:cs typeface="Times New Roman" pitchFamily="18" charset="0"/>
              </a:rPr>
              <a:t>Appointment confirmation will be e-mailed</a:t>
            </a:r>
          </a:p>
          <a:p>
            <a:pPr marL="342900" indent="-342900">
              <a:buFont typeface="Wingdings" panose="05000000000000000000" pitchFamily="2" charset="2"/>
              <a:buChar char="§"/>
            </a:pPr>
            <a:r>
              <a:rPr lang="en-US" sz="2800" b="1" dirty="0">
                <a:latin typeface="Montserrat"/>
                <a:cs typeface="Times New Roman" pitchFamily="18" charset="0"/>
              </a:rPr>
              <a:t>NOTE: </a:t>
            </a:r>
            <a:r>
              <a:rPr lang="en-US" sz="2800" dirty="0">
                <a:latin typeface="Montserrat"/>
                <a:cs typeface="Times New Roman" pitchFamily="18" charset="0"/>
              </a:rPr>
              <a:t>NCLEX retake policy requires 45 days between attempts for repeat testers</a:t>
            </a:r>
            <a:endParaRPr lang="en-US" dirty="0"/>
          </a:p>
        </p:txBody>
      </p:sp>
      <p:pic>
        <p:nvPicPr>
          <p:cNvPr id="4" name="Picture 3">
            <a:extLst>
              <a:ext uri="{FF2B5EF4-FFF2-40B4-BE49-F238E27FC236}">
                <a16:creationId xmlns:a16="http://schemas.microsoft.com/office/drawing/2014/main" id="{9C4FCE46-C267-49D7-9512-CCADFF7637A7}"/>
              </a:ext>
            </a:extLst>
          </p:cNvPr>
          <p:cNvPicPr>
            <a:picLocks noChangeAspect="1"/>
          </p:cNvPicPr>
          <p:nvPr/>
        </p:nvPicPr>
        <p:blipFill>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0231281" y="496112"/>
            <a:ext cx="1371645" cy="1168835"/>
          </a:xfrm>
          <a:prstGeom prst="rect">
            <a:avLst/>
          </a:prstGeom>
          <a:noFill/>
        </p:spPr>
      </p:pic>
    </p:spTree>
    <p:extLst>
      <p:ext uri="{BB962C8B-B14F-4D97-AF65-F5344CB8AC3E}">
        <p14:creationId xmlns:p14="http://schemas.microsoft.com/office/powerpoint/2010/main" val="45516310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accent6"/>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34473B-7799-4CD5-ABF8-833C2A7EB6D9}"/>
              </a:ext>
            </a:extLst>
          </p:cNvPr>
          <p:cNvSpPr>
            <a:spLocks noGrp="1"/>
          </p:cNvSpPr>
          <p:nvPr>
            <p:ph type="title"/>
          </p:nvPr>
        </p:nvSpPr>
        <p:spPr>
          <a:xfrm>
            <a:off x="1117800" y="593388"/>
            <a:ext cx="7098800" cy="1245546"/>
          </a:xfrm>
        </p:spPr>
        <p:txBody>
          <a:bodyPr/>
          <a:lstStyle/>
          <a:p>
            <a:pPr algn="ctr"/>
            <a:r>
              <a:rPr lang="en-US" sz="3600">
                <a:solidFill>
                  <a:schemeClr val="tx1"/>
                </a:solidFill>
              </a:rPr>
              <a:t>CANCELING/CHANGING AN APPOINTMENT TO TEST</a:t>
            </a:r>
          </a:p>
        </p:txBody>
      </p:sp>
      <p:sp>
        <p:nvSpPr>
          <p:cNvPr id="3" name="Text Placeholder 2">
            <a:extLst>
              <a:ext uri="{FF2B5EF4-FFF2-40B4-BE49-F238E27FC236}">
                <a16:creationId xmlns:a16="http://schemas.microsoft.com/office/drawing/2014/main" id="{407DEF7F-BF0E-42C1-A1CC-50D7C47E6530}"/>
              </a:ext>
            </a:extLst>
          </p:cNvPr>
          <p:cNvSpPr>
            <a:spLocks noGrp="1"/>
          </p:cNvSpPr>
          <p:nvPr>
            <p:ph type="body" idx="1"/>
          </p:nvPr>
        </p:nvSpPr>
        <p:spPr>
          <a:xfrm>
            <a:off x="1117666" y="2006599"/>
            <a:ext cx="8104155" cy="4073187"/>
          </a:xfrm>
        </p:spPr>
        <p:txBody>
          <a:bodyPr/>
          <a:lstStyle/>
          <a:p>
            <a:pPr marL="457200" indent="-457200">
              <a:buFont typeface="Wingdings" panose="05000000000000000000" pitchFamily="2" charset="2"/>
              <a:buChar char="§"/>
            </a:pPr>
            <a:r>
              <a:rPr lang="en-US" sz="3200" dirty="0">
                <a:latin typeface="Montserrat"/>
                <a:cs typeface="Times New Roman" pitchFamily="18" charset="0"/>
              </a:rPr>
              <a:t>All appointments may be canceled or changed by calling Pearson or visiting the NCLEX Candidate website </a:t>
            </a:r>
          </a:p>
          <a:p>
            <a:pPr>
              <a:buNone/>
            </a:pPr>
            <a:endParaRPr lang="en-US" sz="3200" dirty="0">
              <a:latin typeface="Montserrat"/>
              <a:cs typeface="Times New Roman" pitchFamily="18" charset="0"/>
            </a:endParaRPr>
          </a:p>
          <a:p>
            <a:pPr marL="457200" indent="-457200">
              <a:buFont typeface="Wingdings" panose="05000000000000000000" pitchFamily="2" charset="2"/>
              <a:buChar char="§"/>
            </a:pPr>
            <a:r>
              <a:rPr lang="en-US" sz="3200" dirty="0">
                <a:latin typeface="Montserrat"/>
                <a:cs typeface="Times New Roman" pitchFamily="18" charset="0"/>
              </a:rPr>
              <a:t>24 hours notice required for any changes or cancellations or $200.00 fee will be </a:t>
            </a:r>
            <a:r>
              <a:rPr lang="en-US" sz="3200" b="1" dirty="0">
                <a:solidFill>
                  <a:srgbClr val="C00000"/>
                </a:solidFill>
                <a:latin typeface="Montserrat"/>
                <a:cs typeface="Times New Roman" pitchFamily="18" charset="0"/>
              </a:rPr>
              <a:t>forfeited</a:t>
            </a:r>
            <a:r>
              <a:rPr lang="en-US" sz="3200" dirty="0">
                <a:latin typeface="Montserrat"/>
                <a:cs typeface="Times New Roman" pitchFamily="18" charset="0"/>
              </a:rPr>
              <a:t>    </a:t>
            </a:r>
          </a:p>
          <a:p>
            <a:pPr marL="342900" indent="-342900">
              <a:buFont typeface="Wingdings" panose="05000000000000000000" pitchFamily="2" charset="2"/>
              <a:buChar char="§"/>
            </a:pPr>
            <a:endParaRPr lang="en-US" dirty="0"/>
          </a:p>
        </p:txBody>
      </p:sp>
      <p:pic>
        <p:nvPicPr>
          <p:cNvPr id="4" name="Picture 3">
            <a:extLst>
              <a:ext uri="{FF2B5EF4-FFF2-40B4-BE49-F238E27FC236}">
                <a16:creationId xmlns:a16="http://schemas.microsoft.com/office/drawing/2014/main" id="{34F83886-C6EE-453D-819C-4936A28FACFE}"/>
              </a:ext>
            </a:extLst>
          </p:cNvPr>
          <p:cNvPicPr>
            <a:picLocks noChangeAspect="1"/>
          </p:cNvPicPr>
          <p:nvPr/>
        </p:nvPicPr>
        <p:blipFill>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0192369" y="593388"/>
            <a:ext cx="1371645" cy="1168835"/>
          </a:xfrm>
          <a:prstGeom prst="rect">
            <a:avLst/>
          </a:prstGeom>
          <a:noFill/>
        </p:spPr>
      </p:pic>
    </p:spTree>
    <p:extLst>
      <p:ext uri="{BB962C8B-B14F-4D97-AF65-F5344CB8AC3E}">
        <p14:creationId xmlns:p14="http://schemas.microsoft.com/office/powerpoint/2010/main" val="294690956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accent5"/>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DE80D4-0E92-437A-AB03-3D6B7DB2F21D}"/>
              </a:ext>
            </a:extLst>
          </p:cNvPr>
          <p:cNvSpPr>
            <a:spLocks noGrp="1"/>
          </p:cNvSpPr>
          <p:nvPr>
            <p:ph type="title"/>
          </p:nvPr>
        </p:nvSpPr>
        <p:spPr>
          <a:xfrm>
            <a:off x="1117667" y="656313"/>
            <a:ext cx="7098800" cy="647599"/>
          </a:xfrm>
        </p:spPr>
        <p:txBody>
          <a:bodyPr/>
          <a:lstStyle/>
          <a:p>
            <a:pPr algn="ctr"/>
            <a:r>
              <a:rPr lang="en-US" sz="3600">
                <a:solidFill>
                  <a:schemeClr val="tx1"/>
                </a:solidFill>
              </a:rPr>
              <a:t>SITE SECURITY - ADMISSION</a:t>
            </a:r>
          </a:p>
        </p:txBody>
      </p:sp>
      <p:sp>
        <p:nvSpPr>
          <p:cNvPr id="3" name="Text Placeholder 2">
            <a:extLst>
              <a:ext uri="{FF2B5EF4-FFF2-40B4-BE49-F238E27FC236}">
                <a16:creationId xmlns:a16="http://schemas.microsoft.com/office/drawing/2014/main" id="{4CF85DC9-A4A5-487F-88B4-03FB8B4267D7}"/>
              </a:ext>
            </a:extLst>
          </p:cNvPr>
          <p:cNvSpPr>
            <a:spLocks noGrp="1"/>
          </p:cNvSpPr>
          <p:nvPr>
            <p:ph type="body" idx="1"/>
          </p:nvPr>
        </p:nvSpPr>
        <p:spPr>
          <a:xfrm>
            <a:off x="1117667" y="1763408"/>
            <a:ext cx="8354807" cy="4238558"/>
          </a:xfrm>
        </p:spPr>
        <p:txBody>
          <a:bodyPr/>
          <a:lstStyle/>
          <a:p>
            <a:pPr marL="457200" indent="-457200">
              <a:buFont typeface="Wingdings" panose="05000000000000000000" pitchFamily="2" charset="2"/>
              <a:buChar char="§"/>
            </a:pPr>
            <a:r>
              <a:rPr lang="en-US" sz="3200">
                <a:latin typeface="Montserrat"/>
                <a:cs typeface="Times New Roman" pitchFamily="18" charset="0"/>
              </a:rPr>
              <a:t>Arrive at Pearson Professional Center 30 minutes before scheduled testing time</a:t>
            </a:r>
          </a:p>
          <a:p>
            <a:pPr marL="457200" indent="-457200">
              <a:buFont typeface="Wingdings" panose="05000000000000000000" pitchFamily="2" charset="2"/>
              <a:buChar char="§"/>
            </a:pPr>
            <a:r>
              <a:rPr lang="en-US" sz="3200">
                <a:latin typeface="Montserrat"/>
                <a:cs typeface="Times New Roman" pitchFamily="18" charset="0"/>
              </a:rPr>
              <a:t>Present valid identification (unexpired photo ID)</a:t>
            </a:r>
          </a:p>
          <a:p>
            <a:pPr marL="457200" indent="-457200">
              <a:buFont typeface="Wingdings" panose="05000000000000000000" pitchFamily="2" charset="2"/>
              <a:buChar char="§"/>
            </a:pPr>
            <a:r>
              <a:rPr lang="en-US" sz="3200">
                <a:latin typeface="Montserrat"/>
                <a:cs typeface="Times New Roman" pitchFamily="18" charset="0"/>
              </a:rPr>
              <a:t>First name &amp; last name on photo ID </a:t>
            </a:r>
            <a:r>
              <a:rPr lang="en-US" sz="3200" b="1">
                <a:solidFill>
                  <a:srgbClr val="7030A0"/>
                </a:solidFill>
                <a:latin typeface="Montserrat"/>
                <a:cs typeface="Times New Roman" pitchFamily="18" charset="0"/>
              </a:rPr>
              <a:t>must</a:t>
            </a:r>
            <a:r>
              <a:rPr lang="en-US" sz="3200">
                <a:latin typeface="Montserrat"/>
                <a:cs typeface="Times New Roman" pitchFamily="18" charset="0"/>
              </a:rPr>
              <a:t> match name on Electronic ATT </a:t>
            </a:r>
          </a:p>
          <a:p>
            <a:pPr marL="457200" indent="-457200">
              <a:buFont typeface="Wingdings" panose="05000000000000000000" pitchFamily="2" charset="2"/>
              <a:buChar char="§"/>
            </a:pPr>
            <a:r>
              <a:rPr lang="en-US" sz="3200">
                <a:latin typeface="Montserrat"/>
                <a:cs typeface="Times New Roman" pitchFamily="18" charset="0"/>
              </a:rPr>
              <a:t>Palm-vein scan taken</a:t>
            </a:r>
          </a:p>
          <a:p>
            <a:pPr marL="457200" indent="-457200">
              <a:buFont typeface="Wingdings" panose="05000000000000000000" pitchFamily="2" charset="2"/>
              <a:buChar char="§"/>
            </a:pPr>
            <a:r>
              <a:rPr lang="en-US" sz="3200">
                <a:latin typeface="Montserrat"/>
                <a:cs typeface="Times New Roman" pitchFamily="18" charset="0"/>
              </a:rPr>
              <a:t>Photograph taken</a:t>
            </a:r>
          </a:p>
          <a:p>
            <a:endParaRPr lang="en-US"/>
          </a:p>
        </p:txBody>
      </p:sp>
      <p:pic>
        <p:nvPicPr>
          <p:cNvPr id="4" name="Picture 3">
            <a:extLst>
              <a:ext uri="{FF2B5EF4-FFF2-40B4-BE49-F238E27FC236}">
                <a16:creationId xmlns:a16="http://schemas.microsoft.com/office/drawing/2014/main" id="{42DDDEAF-78FF-40C5-9B90-F2D863B31364}"/>
              </a:ext>
            </a:extLst>
          </p:cNvPr>
          <p:cNvPicPr>
            <a:picLocks noChangeAspect="1"/>
          </p:cNvPicPr>
          <p:nvPr/>
        </p:nvPicPr>
        <p:blipFill>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0260463" y="395694"/>
            <a:ext cx="1371645" cy="1168835"/>
          </a:xfrm>
          <a:prstGeom prst="rect">
            <a:avLst/>
          </a:prstGeom>
          <a:noFill/>
        </p:spPr>
      </p:pic>
    </p:spTree>
    <p:extLst>
      <p:ext uri="{BB962C8B-B14F-4D97-AF65-F5344CB8AC3E}">
        <p14:creationId xmlns:p14="http://schemas.microsoft.com/office/powerpoint/2010/main" val="111048654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accent4">
            <a:lumMod val="60000"/>
            <a:lumOff val="4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6FFEF9-6486-4A54-AA65-054009B6BB6B}"/>
              </a:ext>
            </a:extLst>
          </p:cNvPr>
          <p:cNvSpPr>
            <a:spLocks noGrp="1"/>
          </p:cNvSpPr>
          <p:nvPr>
            <p:ph type="title"/>
          </p:nvPr>
        </p:nvSpPr>
        <p:spPr>
          <a:xfrm>
            <a:off x="1084110" y="695222"/>
            <a:ext cx="7403763" cy="647599"/>
          </a:xfrm>
        </p:spPr>
        <p:txBody>
          <a:bodyPr/>
          <a:lstStyle/>
          <a:p>
            <a:pPr algn="ctr"/>
            <a:r>
              <a:rPr lang="en-US" sz="3600">
                <a:solidFill>
                  <a:schemeClr val="tx1"/>
                </a:solidFill>
              </a:rPr>
              <a:t>SITE SECURITY - ADMISSION</a:t>
            </a:r>
            <a:endParaRPr lang="en-US" sz="3600"/>
          </a:p>
        </p:txBody>
      </p:sp>
      <p:sp>
        <p:nvSpPr>
          <p:cNvPr id="3" name="Text Placeholder 2">
            <a:extLst>
              <a:ext uri="{FF2B5EF4-FFF2-40B4-BE49-F238E27FC236}">
                <a16:creationId xmlns:a16="http://schemas.microsoft.com/office/drawing/2014/main" id="{6BAF703F-AEA2-4C0E-A5C2-11B19EA37C90}"/>
              </a:ext>
            </a:extLst>
          </p:cNvPr>
          <p:cNvSpPr>
            <a:spLocks noGrp="1"/>
          </p:cNvSpPr>
          <p:nvPr>
            <p:ph type="body" idx="1"/>
          </p:nvPr>
        </p:nvSpPr>
        <p:spPr>
          <a:xfrm>
            <a:off x="664354" y="1342821"/>
            <a:ext cx="9209488" cy="4394200"/>
          </a:xfrm>
        </p:spPr>
        <p:txBody>
          <a:bodyPr/>
          <a:lstStyle/>
          <a:p>
            <a:pPr marL="457200" indent="-457200">
              <a:buFont typeface="Wingdings" panose="05000000000000000000" pitchFamily="2" charset="2"/>
              <a:buChar char="§"/>
            </a:pPr>
            <a:r>
              <a:rPr lang="en-US" sz="3000">
                <a:solidFill>
                  <a:schemeClr val="bg2"/>
                </a:solidFill>
                <a:latin typeface="Montserrat"/>
                <a:cs typeface="Times New Roman" pitchFamily="18" charset="0"/>
              </a:rPr>
              <a:t>Video/audio monitoring at test center</a:t>
            </a:r>
          </a:p>
          <a:p>
            <a:pPr marL="457200" indent="-457200">
              <a:buFont typeface="Wingdings" panose="05000000000000000000" pitchFamily="2" charset="2"/>
              <a:buChar char="§"/>
            </a:pPr>
            <a:r>
              <a:rPr lang="en-US" sz="3000">
                <a:solidFill>
                  <a:schemeClr val="bg2"/>
                </a:solidFill>
                <a:latin typeface="Montserrat"/>
                <a:cs typeface="Times New Roman" pitchFamily="18" charset="0"/>
              </a:rPr>
              <a:t>All personal items must be stored in your locker</a:t>
            </a:r>
          </a:p>
          <a:p>
            <a:pPr marL="457200" indent="-457200">
              <a:buFont typeface="Wingdings" panose="05000000000000000000" pitchFamily="2" charset="2"/>
              <a:buChar char="§"/>
            </a:pPr>
            <a:r>
              <a:rPr lang="en-US" sz="3000">
                <a:solidFill>
                  <a:schemeClr val="bg2"/>
                </a:solidFill>
                <a:latin typeface="Montserrat"/>
                <a:cs typeface="Times New Roman" pitchFamily="18" charset="0"/>
              </a:rPr>
              <a:t>All electronic devices (cell phones, smart watches, fitness bands, etc.) must be placed in a provided plastic bag. Best to leave these items at home. They may not be accessed during the exam (including breaks).</a:t>
            </a:r>
          </a:p>
          <a:p>
            <a:pPr marL="457200" indent="-457200">
              <a:buFont typeface="Wingdings" panose="05000000000000000000" pitchFamily="2" charset="2"/>
              <a:buChar char="§"/>
            </a:pPr>
            <a:r>
              <a:rPr lang="en-US" sz="3000">
                <a:solidFill>
                  <a:schemeClr val="bg2"/>
                </a:solidFill>
                <a:latin typeface="Montserrat"/>
                <a:cs typeface="Times New Roman" pitchFamily="18" charset="0"/>
              </a:rPr>
              <a:t>Palm vein scan taken when enter and leave testing room.</a:t>
            </a:r>
          </a:p>
          <a:p>
            <a:endParaRPr lang="en-US"/>
          </a:p>
        </p:txBody>
      </p:sp>
      <p:pic>
        <p:nvPicPr>
          <p:cNvPr id="4" name="Picture 3">
            <a:extLst>
              <a:ext uri="{FF2B5EF4-FFF2-40B4-BE49-F238E27FC236}">
                <a16:creationId xmlns:a16="http://schemas.microsoft.com/office/drawing/2014/main" id="{18E56878-10B3-4155-9E8A-4ECDA8E3B196}"/>
              </a:ext>
            </a:extLst>
          </p:cNvPr>
          <p:cNvPicPr>
            <a:picLocks noChangeAspect="1"/>
          </p:cNvPicPr>
          <p:nvPr/>
        </p:nvPicPr>
        <p:blipFill>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0318829" y="434605"/>
            <a:ext cx="1371645" cy="1168835"/>
          </a:xfrm>
          <a:prstGeom prst="rect">
            <a:avLst/>
          </a:prstGeom>
          <a:noFill/>
        </p:spPr>
      </p:pic>
    </p:spTree>
    <p:extLst>
      <p:ext uri="{BB962C8B-B14F-4D97-AF65-F5344CB8AC3E}">
        <p14:creationId xmlns:p14="http://schemas.microsoft.com/office/powerpoint/2010/main" val="163130016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FF0000"/>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64BD0D-17EA-4CAD-A740-8666148466DA}"/>
              </a:ext>
            </a:extLst>
          </p:cNvPr>
          <p:cNvSpPr>
            <a:spLocks noGrp="1"/>
          </p:cNvSpPr>
          <p:nvPr>
            <p:ph type="title"/>
          </p:nvPr>
        </p:nvSpPr>
        <p:spPr>
          <a:xfrm>
            <a:off x="1021404" y="734134"/>
            <a:ext cx="7889132" cy="647599"/>
          </a:xfrm>
        </p:spPr>
        <p:txBody>
          <a:bodyPr/>
          <a:lstStyle/>
          <a:p>
            <a:pPr algn="ctr"/>
            <a:r>
              <a:rPr lang="en-US" sz="3600">
                <a:solidFill>
                  <a:schemeClr val="tx1"/>
                </a:solidFill>
              </a:rPr>
              <a:t>IN THE EVENT OF NAME MISMATCH</a:t>
            </a:r>
          </a:p>
        </p:txBody>
      </p:sp>
      <p:sp>
        <p:nvSpPr>
          <p:cNvPr id="3" name="Text Placeholder 2">
            <a:extLst>
              <a:ext uri="{FF2B5EF4-FFF2-40B4-BE49-F238E27FC236}">
                <a16:creationId xmlns:a16="http://schemas.microsoft.com/office/drawing/2014/main" id="{68B12432-F93C-4998-A8BC-D9DBC49DE715}"/>
              </a:ext>
            </a:extLst>
          </p:cNvPr>
          <p:cNvSpPr>
            <a:spLocks noGrp="1"/>
          </p:cNvSpPr>
          <p:nvPr>
            <p:ph type="body" idx="1"/>
          </p:nvPr>
        </p:nvSpPr>
        <p:spPr>
          <a:xfrm>
            <a:off x="1201840" y="1578493"/>
            <a:ext cx="8303065" cy="3859179"/>
          </a:xfrm>
        </p:spPr>
        <p:txBody>
          <a:bodyPr/>
          <a:lstStyle/>
          <a:p>
            <a:pPr algn="ctr">
              <a:buNone/>
            </a:pPr>
            <a:r>
              <a:rPr lang="en-US" sz="3200" b="1">
                <a:latin typeface="Montserrat"/>
                <a:cs typeface="Times New Roman" pitchFamily="18" charset="0"/>
              </a:rPr>
              <a:t>Must bring legal name change document to test center:</a:t>
            </a:r>
          </a:p>
          <a:p>
            <a:pPr marL="457200" lvl="1" indent="-457200">
              <a:buClr>
                <a:schemeClr val="bg2">
                  <a:lumMod val="50000"/>
                </a:schemeClr>
              </a:buClr>
              <a:buFont typeface="Wingdings" panose="05000000000000000000" pitchFamily="2" charset="2"/>
              <a:buChar char="§"/>
            </a:pPr>
            <a:r>
              <a:rPr lang="en-US" sz="3200">
                <a:latin typeface="Montserrat"/>
                <a:cs typeface="Times New Roman" pitchFamily="18" charset="0"/>
              </a:rPr>
              <a:t>Marriage license</a:t>
            </a:r>
          </a:p>
          <a:p>
            <a:pPr marL="457200" lvl="1" indent="-457200">
              <a:buClr>
                <a:schemeClr val="bg2">
                  <a:lumMod val="50000"/>
                </a:schemeClr>
              </a:buClr>
              <a:buFont typeface="Wingdings" panose="05000000000000000000" pitchFamily="2" charset="2"/>
              <a:buChar char="§"/>
            </a:pPr>
            <a:r>
              <a:rPr lang="en-US" sz="3200">
                <a:latin typeface="Montserrat"/>
                <a:cs typeface="Times New Roman" pitchFamily="18" charset="0"/>
              </a:rPr>
              <a:t>Divorce decree</a:t>
            </a:r>
          </a:p>
          <a:p>
            <a:pPr marL="457200" lvl="1" indent="-457200">
              <a:buClr>
                <a:schemeClr val="bg2">
                  <a:lumMod val="50000"/>
                </a:schemeClr>
              </a:buClr>
              <a:buFont typeface="Wingdings" panose="05000000000000000000" pitchFamily="2" charset="2"/>
              <a:buChar char="§"/>
            </a:pPr>
            <a:r>
              <a:rPr lang="en-US" sz="3200">
                <a:latin typeface="Montserrat"/>
                <a:cs typeface="Times New Roman" pitchFamily="18" charset="0"/>
              </a:rPr>
              <a:t>Court action legal name change document</a:t>
            </a:r>
          </a:p>
          <a:p>
            <a:pPr marL="457200" lvl="1" indent="-457200">
              <a:buFont typeface="Wingdings" panose="05000000000000000000" pitchFamily="2" charset="2"/>
              <a:buChar char="§"/>
            </a:pPr>
            <a:endParaRPr lang="en-US" sz="3200">
              <a:latin typeface="Montserrat"/>
              <a:cs typeface="Times New Roman" pitchFamily="18" charset="0"/>
            </a:endParaRPr>
          </a:p>
          <a:p>
            <a:pPr marL="457200" indent="-457200" algn="ctr">
              <a:buFont typeface="Wingdings" panose="05000000000000000000" pitchFamily="2" charset="2"/>
              <a:buChar char="§"/>
            </a:pPr>
            <a:r>
              <a:rPr lang="en-US" sz="3200">
                <a:solidFill>
                  <a:srgbClr val="FF0000"/>
                </a:solidFill>
                <a:latin typeface="Montserrat"/>
                <a:cs typeface="Times New Roman" pitchFamily="18" charset="0"/>
              </a:rPr>
              <a:t>Must notify Board of Nursing of name change</a:t>
            </a:r>
          </a:p>
          <a:p>
            <a:endParaRPr lang="en-US"/>
          </a:p>
        </p:txBody>
      </p:sp>
      <p:pic>
        <p:nvPicPr>
          <p:cNvPr id="4" name="Picture 3">
            <a:extLst>
              <a:ext uri="{FF2B5EF4-FFF2-40B4-BE49-F238E27FC236}">
                <a16:creationId xmlns:a16="http://schemas.microsoft.com/office/drawing/2014/main" id="{14773FA7-8EC2-4483-B56C-3CC032B893BD}"/>
              </a:ext>
            </a:extLst>
          </p:cNvPr>
          <p:cNvPicPr>
            <a:picLocks noChangeAspect="1"/>
          </p:cNvPicPr>
          <p:nvPr/>
        </p:nvPicPr>
        <p:blipFill>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0309102" y="473515"/>
            <a:ext cx="1371645" cy="1168835"/>
          </a:xfrm>
          <a:prstGeom prst="rect">
            <a:avLst/>
          </a:prstGeom>
          <a:noFill/>
        </p:spPr>
      </p:pic>
    </p:spTree>
    <p:extLst>
      <p:ext uri="{BB962C8B-B14F-4D97-AF65-F5344CB8AC3E}">
        <p14:creationId xmlns:p14="http://schemas.microsoft.com/office/powerpoint/2010/main" val="257305636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00B050"/>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72127B-68E8-4517-B950-82DEADCA54EE}"/>
              </a:ext>
            </a:extLst>
          </p:cNvPr>
          <p:cNvSpPr>
            <a:spLocks noGrp="1"/>
          </p:cNvSpPr>
          <p:nvPr>
            <p:ph type="title"/>
          </p:nvPr>
        </p:nvSpPr>
        <p:spPr>
          <a:xfrm>
            <a:off x="1117667" y="710120"/>
            <a:ext cx="7098800" cy="647599"/>
          </a:xfrm>
        </p:spPr>
        <p:txBody>
          <a:bodyPr/>
          <a:lstStyle/>
          <a:p>
            <a:pPr algn="ctr"/>
            <a:r>
              <a:rPr lang="en-US" sz="3600">
                <a:solidFill>
                  <a:schemeClr val="tx1"/>
                </a:solidFill>
              </a:rPr>
              <a:t>NAME &amp; ADDRESS CHANGES</a:t>
            </a:r>
          </a:p>
        </p:txBody>
      </p:sp>
      <p:sp>
        <p:nvSpPr>
          <p:cNvPr id="3" name="Text Placeholder 2">
            <a:extLst>
              <a:ext uri="{FF2B5EF4-FFF2-40B4-BE49-F238E27FC236}">
                <a16:creationId xmlns:a16="http://schemas.microsoft.com/office/drawing/2014/main" id="{CDC8DBB6-7D9B-4FA9-857B-A6876F6A6191}"/>
              </a:ext>
            </a:extLst>
          </p:cNvPr>
          <p:cNvSpPr>
            <a:spLocks noGrp="1"/>
          </p:cNvSpPr>
          <p:nvPr>
            <p:ph type="body" idx="1"/>
          </p:nvPr>
        </p:nvSpPr>
        <p:spPr>
          <a:xfrm>
            <a:off x="511254" y="1506026"/>
            <a:ext cx="9455999" cy="4365017"/>
          </a:xfrm>
        </p:spPr>
        <p:txBody>
          <a:bodyPr/>
          <a:lstStyle/>
          <a:p>
            <a:pPr marL="342900" indent="-342900">
              <a:buFont typeface="Wingdings" panose="05000000000000000000" pitchFamily="2" charset="2"/>
              <a:buChar char="§"/>
            </a:pPr>
            <a:r>
              <a:rPr lang="en-US" sz="2800" dirty="0">
                <a:latin typeface="Montserrat"/>
                <a:cs typeface="Times New Roman" pitchFamily="18" charset="0"/>
              </a:rPr>
              <a:t>Use the same address when registering with Pearson and the ND Board of Nursing. This should be the address where you currently reside.   </a:t>
            </a:r>
          </a:p>
          <a:p>
            <a:pPr marL="342900" indent="-342900">
              <a:buFont typeface="Wingdings" panose="05000000000000000000" pitchFamily="2" charset="2"/>
              <a:buChar char="§"/>
            </a:pPr>
            <a:endParaRPr lang="en-US" sz="2800" dirty="0">
              <a:latin typeface="Montserrat"/>
              <a:cs typeface="Times New Roman" pitchFamily="18" charset="0"/>
            </a:endParaRPr>
          </a:p>
          <a:p>
            <a:pPr marL="342900" indent="-342900">
              <a:buFont typeface="Wingdings" panose="05000000000000000000" pitchFamily="2" charset="2"/>
              <a:buChar char="§"/>
            </a:pPr>
            <a:r>
              <a:rPr lang="en-US" sz="2800" dirty="0">
                <a:latin typeface="Montserrat"/>
                <a:cs typeface="Times New Roman" pitchFamily="18" charset="0"/>
              </a:rPr>
              <a:t>Change your name and/or address in your </a:t>
            </a:r>
            <a:r>
              <a:rPr lang="en-US" sz="2800" dirty="0">
                <a:solidFill>
                  <a:schemeClr val="accent4"/>
                </a:solidFill>
                <a:latin typeface="Montserrat"/>
                <a:cs typeface="Times New Roman" pitchFamily="18" charset="0"/>
              </a:rPr>
              <a:t>NURSE PORTAL </a:t>
            </a:r>
            <a:r>
              <a:rPr lang="en-US" sz="2800" dirty="0">
                <a:latin typeface="Montserrat"/>
                <a:cs typeface="Times New Roman" pitchFamily="18" charset="0"/>
              </a:rPr>
              <a:t>profile at </a:t>
            </a:r>
            <a:r>
              <a:rPr lang="en-US" sz="2800" dirty="0">
                <a:latin typeface="Montserrat"/>
                <a:cs typeface="Times New Roman" pitchFamily="18" charset="0"/>
                <a:hlinkClick r:id="rId2"/>
              </a:rPr>
              <a:t>www.ndbon.org</a:t>
            </a:r>
            <a:r>
              <a:rPr lang="en-US" sz="2800" dirty="0">
                <a:latin typeface="Montserrat"/>
                <a:cs typeface="Times New Roman" pitchFamily="18" charset="0"/>
              </a:rPr>
              <a:t> any time a change occurs.          </a:t>
            </a:r>
          </a:p>
          <a:p>
            <a:pPr>
              <a:buNone/>
            </a:pPr>
            <a:endParaRPr lang="en-US" sz="2800" dirty="0">
              <a:latin typeface="Montserrat"/>
              <a:cs typeface="Times New Roman" pitchFamily="18" charset="0"/>
            </a:endParaRPr>
          </a:p>
          <a:p>
            <a:pPr marL="342900" indent="-342900">
              <a:buFont typeface="Wingdings" panose="05000000000000000000" pitchFamily="2" charset="2"/>
              <a:buChar char="§"/>
            </a:pPr>
            <a:r>
              <a:rPr lang="en-US" sz="2800" dirty="0">
                <a:latin typeface="Montserrat"/>
                <a:cs typeface="Times New Roman" pitchFamily="18" charset="0"/>
              </a:rPr>
              <a:t>The Board of Nursing will update your information in the Pearson Registration for ATT.    </a:t>
            </a:r>
          </a:p>
          <a:p>
            <a:endParaRPr lang="en-US" dirty="0"/>
          </a:p>
        </p:txBody>
      </p:sp>
      <p:pic>
        <p:nvPicPr>
          <p:cNvPr id="4" name="Picture 3">
            <a:extLst>
              <a:ext uri="{FF2B5EF4-FFF2-40B4-BE49-F238E27FC236}">
                <a16:creationId xmlns:a16="http://schemas.microsoft.com/office/drawing/2014/main" id="{5B1E0E2F-718B-4F02-B88E-7484D259B4AD}"/>
              </a:ext>
            </a:extLst>
          </p:cNvPr>
          <p:cNvPicPr>
            <a:picLocks noChangeAspect="1"/>
          </p:cNvPicPr>
          <p:nvPr/>
        </p:nvPicPr>
        <p:blipFill>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0309101" y="614028"/>
            <a:ext cx="1371645" cy="1168835"/>
          </a:xfrm>
          <a:prstGeom prst="rect">
            <a:avLst/>
          </a:prstGeom>
          <a:noFill/>
        </p:spPr>
      </p:pic>
    </p:spTree>
    <p:extLst>
      <p:ext uri="{BB962C8B-B14F-4D97-AF65-F5344CB8AC3E}">
        <p14:creationId xmlns:p14="http://schemas.microsoft.com/office/powerpoint/2010/main" val="361227501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E87FCF-E570-46EF-87A3-EE07181B3FA8}"/>
              </a:ext>
            </a:extLst>
          </p:cNvPr>
          <p:cNvSpPr>
            <a:spLocks noGrp="1"/>
          </p:cNvSpPr>
          <p:nvPr>
            <p:ph type="title"/>
          </p:nvPr>
        </p:nvSpPr>
        <p:spPr>
          <a:xfrm>
            <a:off x="1117667" y="666041"/>
            <a:ext cx="7098800" cy="647599"/>
          </a:xfrm>
        </p:spPr>
        <p:txBody>
          <a:bodyPr/>
          <a:lstStyle/>
          <a:p>
            <a:pPr algn="ctr"/>
            <a:r>
              <a:rPr lang="en-US" sz="4000">
                <a:solidFill>
                  <a:schemeClr val="tx1"/>
                </a:solidFill>
              </a:rPr>
              <a:t>REST BREAKS</a:t>
            </a:r>
          </a:p>
        </p:txBody>
      </p:sp>
      <p:sp>
        <p:nvSpPr>
          <p:cNvPr id="3" name="Text Placeholder 2">
            <a:extLst>
              <a:ext uri="{FF2B5EF4-FFF2-40B4-BE49-F238E27FC236}">
                <a16:creationId xmlns:a16="http://schemas.microsoft.com/office/drawing/2014/main" id="{ABB00869-0199-4586-851D-BDE72779424A}"/>
              </a:ext>
            </a:extLst>
          </p:cNvPr>
          <p:cNvSpPr>
            <a:spLocks noGrp="1"/>
          </p:cNvSpPr>
          <p:nvPr>
            <p:ph type="body" idx="1"/>
          </p:nvPr>
        </p:nvSpPr>
        <p:spPr>
          <a:xfrm>
            <a:off x="1117666" y="2006600"/>
            <a:ext cx="8445078" cy="3937000"/>
          </a:xfrm>
        </p:spPr>
        <p:txBody>
          <a:bodyPr/>
          <a:lstStyle/>
          <a:p>
            <a:pPr marL="342900" indent="-342900">
              <a:buFont typeface="Wingdings" panose="05000000000000000000" pitchFamily="2" charset="2"/>
              <a:buChar char="§"/>
            </a:pPr>
            <a:r>
              <a:rPr lang="en-US" sz="3200">
                <a:latin typeface="Montserrat"/>
                <a:cs typeface="Times New Roman" pitchFamily="18" charset="0"/>
              </a:rPr>
              <a:t>An optional break will be offered after approximately 2 hours of testing- </a:t>
            </a:r>
            <a:r>
              <a:rPr lang="en-US" sz="3200" b="1">
                <a:latin typeface="Montserrat"/>
                <a:cs typeface="Times New Roman" pitchFamily="18" charset="0"/>
              </a:rPr>
              <a:t>you will be prompted by the computer</a:t>
            </a:r>
          </a:p>
          <a:p>
            <a:pPr marL="342900" indent="-342900">
              <a:buFont typeface="Wingdings" panose="05000000000000000000" pitchFamily="2" charset="2"/>
              <a:buChar char="§"/>
            </a:pPr>
            <a:endParaRPr lang="en-US" sz="3200">
              <a:latin typeface="Montserrat"/>
              <a:cs typeface="Times New Roman" pitchFamily="18" charset="0"/>
            </a:endParaRPr>
          </a:p>
          <a:p>
            <a:pPr marL="342900" indent="-342900">
              <a:buFont typeface="Wingdings" panose="05000000000000000000" pitchFamily="2" charset="2"/>
              <a:buChar char="§"/>
            </a:pPr>
            <a:r>
              <a:rPr lang="en-US" sz="3200">
                <a:latin typeface="Montserrat"/>
                <a:cs typeface="Times New Roman" pitchFamily="18" charset="0"/>
              </a:rPr>
              <a:t>Second optional break offered after approximately 3 ½ hours of testing- </a:t>
            </a:r>
            <a:r>
              <a:rPr lang="en-US" sz="3200" b="1">
                <a:latin typeface="Montserrat"/>
                <a:cs typeface="Times New Roman" pitchFamily="18" charset="0"/>
              </a:rPr>
              <a:t>you will be prompted by the computer</a:t>
            </a:r>
          </a:p>
          <a:p>
            <a:endParaRPr lang="en-US"/>
          </a:p>
        </p:txBody>
      </p:sp>
      <p:pic>
        <p:nvPicPr>
          <p:cNvPr id="4" name="Picture 3">
            <a:extLst>
              <a:ext uri="{FF2B5EF4-FFF2-40B4-BE49-F238E27FC236}">
                <a16:creationId xmlns:a16="http://schemas.microsoft.com/office/drawing/2014/main" id="{4CD32D72-AEB0-4697-A7AD-B7E267699B8A}"/>
              </a:ext>
            </a:extLst>
          </p:cNvPr>
          <p:cNvPicPr>
            <a:picLocks noChangeAspect="1"/>
          </p:cNvPicPr>
          <p:nvPr/>
        </p:nvPicPr>
        <p:blipFill>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0221552" y="666041"/>
            <a:ext cx="1371645" cy="1168835"/>
          </a:xfrm>
          <a:prstGeom prst="rect">
            <a:avLst/>
          </a:prstGeom>
          <a:noFill/>
        </p:spPr>
      </p:pic>
    </p:spTree>
    <p:extLst>
      <p:ext uri="{BB962C8B-B14F-4D97-AF65-F5344CB8AC3E}">
        <p14:creationId xmlns:p14="http://schemas.microsoft.com/office/powerpoint/2010/main" val="317338129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FFFF00"/>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1A7503-A7E6-418B-AF02-82C9B38865CF}"/>
              </a:ext>
            </a:extLst>
          </p:cNvPr>
          <p:cNvSpPr>
            <a:spLocks noGrp="1"/>
          </p:cNvSpPr>
          <p:nvPr>
            <p:ph type="title"/>
          </p:nvPr>
        </p:nvSpPr>
        <p:spPr>
          <a:xfrm>
            <a:off x="622570" y="763317"/>
            <a:ext cx="8453335" cy="647599"/>
          </a:xfrm>
        </p:spPr>
        <p:txBody>
          <a:bodyPr/>
          <a:lstStyle/>
          <a:p>
            <a:pPr algn="ctr"/>
            <a:r>
              <a:rPr lang="en-US" sz="3600">
                <a:solidFill>
                  <a:schemeClr val="tx1"/>
                </a:solidFill>
              </a:rPr>
              <a:t>CONFIDENTIALITY OF EXAMINATION</a:t>
            </a:r>
          </a:p>
        </p:txBody>
      </p:sp>
      <p:sp>
        <p:nvSpPr>
          <p:cNvPr id="3" name="Text Placeholder 2">
            <a:extLst>
              <a:ext uri="{FF2B5EF4-FFF2-40B4-BE49-F238E27FC236}">
                <a16:creationId xmlns:a16="http://schemas.microsoft.com/office/drawing/2014/main" id="{F5707CBB-8674-41C6-954A-8F06EC584989}"/>
              </a:ext>
            </a:extLst>
          </p:cNvPr>
          <p:cNvSpPr>
            <a:spLocks noGrp="1"/>
          </p:cNvSpPr>
          <p:nvPr>
            <p:ph type="body" idx="1"/>
          </p:nvPr>
        </p:nvSpPr>
        <p:spPr>
          <a:xfrm>
            <a:off x="622570" y="1457292"/>
            <a:ext cx="9226105" cy="4637391"/>
          </a:xfrm>
        </p:spPr>
        <p:txBody>
          <a:bodyPr/>
          <a:lstStyle/>
          <a:p>
            <a:pPr marL="457200" indent="-457200">
              <a:buFont typeface="Wingdings" panose="05000000000000000000" pitchFamily="2" charset="2"/>
              <a:buChar char="§"/>
            </a:pPr>
            <a:r>
              <a:rPr lang="en-US" sz="3000">
                <a:latin typeface="Montserrat"/>
                <a:cs typeface="Times New Roman" pitchFamily="18" charset="0"/>
              </a:rPr>
              <a:t>Candidates should be aware &amp; understand that disclosure of exam questions before, during or after the exam is a </a:t>
            </a:r>
            <a:r>
              <a:rPr lang="en-US" sz="3000" b="1">
                <a:solidFill>
                  <a:srgbClr val="FF0000"/>
                </a:solidFill>
                <a:latin typeface="Montserrat"/>
                <a:cs typeface="Times New Roman" pitchFamily="18" charset="0"/>
              </a:rPr>
              <a:t>violation of law</a:t>
            </a:r>
            <a:r>
              <a:rPr lang="en-US" sz="3000">
                <a:latin typeface="Montserrat"/>
                <a:cs typeface="Times New Roman" pitchFamily="18" charset="0"/>
              </a:rPr>
              <a:t>.</a:t>
            </a:r>
          </a:p>
          <a:p>
            <a:pPr marL="457200" indent="-457200">
              <a:buFont typeface="Wingdings" panose="05000000000000000000" pitchFamily="2" charset="2"/>
              <a:buChar char="§"/>
            </a:pPr>
            <a:r>
              <a:rPr lang="en-US" sz="3000">
                <a:latin typeface="Montserrat"/>
                <a:cs typeface="Times New Roman" pitchFamily="18" charset="0"/>
              </a:rPr>
              <a:t>Violations of confidentiality and/or candidate rules can result in </a:t>
            </a:r>
            <a:r>
              <a:rPr lang="en-US" sz="3000" b="1">
                <a:solidFill>
                  <a:schemeClr val="tx1"/>
                </a:solidFill>
                <a:latin typeface="Montserrat"/>
                <a:cs typeface="Times New Roman" pitchFamily="18" charset="0"/>
              </a:rPr>
              <a:t>criminal prosecution or civil liability and/or disciplinary actions, including denial of licensure</a:t>
            </a:r>
            <a:r>
              <a:rPr lang="en-US" sz="3000">
                <a:latin typeface="Montserrat"/>
                <a:cs typeface="Times New Roman" pitchFamily="18" charset="0"/>
              </a:rPr>
              <a:t>. </a:t>
            </a:r>
          </a:p>
          <a:p>
            <a:pPr marL="457200" indent="-457200">
              <a:buFont typeface="Wingdings" panose="05000000000000000000" pitchFamily="2" charset="2"/>
              <a:buChar char="§"/>
            </a:pPr>
            <a:r>
              <a:rPr lang="en-US" sz="3000">
                <a:latin typeface="Montserrat"/>
                <a:cs typeface="Times New Roman" pitchFamily="18" charset="0"/>
              </a:rPr>
              <a:t>If aware of or observed attempts to compromise the NCLEX process, report immediately to NCSBN.</a:t>
            </a:r>
          </a:p>
        </p:txBody>
      </p:sp>
      <p:pic>
        <p:nvPicPr>
          <p:cNvPr id="4" name="Picture 3">
            <a:extLst>
              <a:ext uri="{FF2B5EF4-FFF2-40B4-BE49-F238E27FC236}">
                <a16:creationId xmlns:a16="http://schemas.microsoft.com/office/drawing/2014/main" id="{4E5A3B4B-6B79-4069-B8A8-D8070D8903B9}"/>
              </a:ext>
            </a:extLst>
          </p:cNvPr>
          <p:cNvPicPr>
            <a:picLocks noChangeAspect="1"/>
          </p:cNvPicPr>
          <p:nvPr/>
        </p:nvPicPr>
        <p:blipFill>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0299374" y="502698"/>
            <a:ext cx="1371645" cy="1168835"/>
          </a:xfrm>
          <a:prstGeom prst="rect">
            <a:avLst/>
          </a:prstGeom>
          <a:noFill/>
        </p:spPr>
      </p:pic>
    </p:spTree>
    <p:extLst>
      <p:ext uri="{BB962C8B-B14F-4D97-AF65-F5344CB8AC3E}">
        <p14:creationId xmlns:p14="http://schemas.microsoft.com/office/powerpoint/2010/main" val="353887453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chemeClr val="accent5">
            <a:lumMod val="75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6D4EB8-A278-42F5-AFC3-0227180C0521}"/>
              </a:ext>
            </a:extLst>
          </p:cNvPr>
          <p:cNvSpPr>
            <a:spLocks noGrp="1"/>
          </p:cNvSpPr>
          <p:nvPr>
            <p:ph type="title"/>
          </p:nvPr>
        </p:nvSpPr>
        <p:spPr>
          <a:xfrm>
            <a:off x="710119" y="593389"/>
            <a:ext cx="8287965" cy="1226090"/>
          </a:xfrm>
        </p:spPr>
        <p:txBody>
          <a:bodyPr/>
          <a:lstStyle/>
          <a:p>
            <a:pPr algn="ctr"/>
            <a:r>
              <a:rPr lang="en-US" sz="4000">
                <a:solidFill>
                  <a:schemeClr val="tx1"/>
                </a:solidFill>
              </a:rPr>
              <a:t>NCSBN NCLEX </a:t>
            </a:r>
            <a:br>
              <a:rPr lang="en-US" sz="4000">
                <a:solidFill>
                  <a:schemeClr val="tx1"/>
                </a:solidFill>
              </a:rPr>
            </a:br>
            <a:r>
              <a:rPr lang="en-US" sz="4000">
                <a:solidFill>
                  <a:schemeClr val="tx1"/>
                </a:solidFill>
              </a:rPr>
              <a:t>RETAKE POLICY</a:t>
            </a:r>
          </a:p>
        </p:txBody>
      </p:sp>
      <p:sp>
        <p:nvSpPr>
          <p:cNvPr id="3" name="Text Placeholder 2">
            <a:extLst>
              <a:ext uri="{FF2B5EF4-FFF2-40B4-BE49-F238E27FC236}">
                <a16:creationId xmlns:a16="http://schemas.microsoft.com/office/drawing/2014/main" id="{ED9ABC95-61C2-467D-9720-CE1F55260D23}"/>
              </a:ext>
            </a:extLst>
          </p:cNvPr>
          <p:cNvSpPr>
            <a:spLocks noGrp="1"/>
          </p:cNvSpPr>
          <p:nvPr>
            <p:ph type="body" idx="1"/>
          </p:nvPr>
        </p:nvSpPr>
        <p:spPr>
          <a:xfrm>
            <a:off x="710119" y="2037393"/>
            <a:ext cx="8748674" cy="4384473"/>
          </a:xfrm>
        </p:spPr>
        <p:txBody>
          <a:bodyPr/>
          <a:lstStyle/>
          <a:p>
            <a:pPr marL="457200" indent="-457200">
              <a:buFont typeface="Wingdings" panose="05000000000000000000" pitchFamily="2" charset="2"/>
              <a:buChar char="§"/>
            </a:pPr>
            <a:r>
              <a:rPr lang="en-US" sz="2800">
                <a:latin typeface="Montserrat"/>
                <a:cs typeface="Times New Roman" pitchFamily="18" charset="0"/>
              </a:rPr>
              <a:t>Candidates who need to retake the NCLEX must have 45 days test-free between each  exam attempt, which allows candidates to take the NCLEX eight times per year.</a:t>
            </a:r>
          </a:p>
          <a:p>
            <a:pPr>
              <a:buNone/>
            </a:pPr>
            <a:endParaRPr lang="en-US" sz="2800">
              <a:latin typeface="Montserrat"/>
              <a:cs typeface="Times New Roman" pitchFamily="18" charset="0"/>
            </a:endParaRPr>
          </a:p>
          <a:p>
            <a:pPr marL="457200" indent="-457200">
              <a:buFont typeface="Wingdings" panose="05000000000000000000" pitchFamily="2" charset="2"/>
              <a:buChar char="§"/>
            </a:pPr>
            <a:r>
              <a:rPr lang="en-US" sz="2800">
                <a:latin typeface="Montserrat"/>
                <a:cs typeface="Times New Roman" pitchFamily="18" charset="0"/>
              </a:rPr>
              <a:t>The NCLEX Retake Policy requires a 45 day wait period due to the limited number of questions available for each exam at any given time, and prevention of overexposure of questions to maintain exam integrity.</a:t>
            </a:r>
          </a:p>
          <a:p>
            <a:endParaRPr lang="en-US"/>
          </a:p>
        </p:txBody>
      </p:sp>
      <p:pic>
        <p:nvPicPr>
          <p:cNvPr id="4" name="Picture 3">
            <a:extLst>
              <a:ext uri="{FF2B5EF4-FFF2-40B4-BE49-F238E27FC236}">
                <a16:creationId xmlns:a16="http://schemas.microsoft.com/office/drawing/2014/main" id="{5AA0805B-1495-4155-97A7-5B8169B38202}"/>
              </a:ext>
            </a:extLst>
          </p:cNvPr>
          <p:cNvPicPr>
            <a:picLocks noChangeAspect="1"/>
          </p:cNvPicPr>
          <p:nvPr/>
        </p:nvPicPr>
        <p:blipFill>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0241008" y="593389"/>
            <a:ext cx="1371645" cy="1168835"/>
          </a:xfrm>
          <a:prstGeom prst="rect">
            <a:avLst/>
          </a:prstGeom>
          <a:noFill/>
        </p:spPr>
      </p:pic>
    </p:spTree>
    <p:extLst>
      <p:ext uri="{BB962C8B-B14F-4D97-AF65-F5344CB8AC3E}">
        <p14:creationId xmlns:p14="http://schemas.microsoft.com/office/powerpoint/2010/main" val="145545979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6B3C89-0131-43CF-BEA7-9828237B39E1}"/>
              </a:ext>
            </a:extLst>
          </p:cNvPr>
          <p:cNvSpPr>
            <a:spLocks noGrp="1"/>
          </p:cNvSpPr>
          <p:nvPr>
            <p:ph type="title"/>
          </p:nvPr>
        </p:nvSpPr>
        <p:spPr>
          <a:xfrm>
            <a:off x="1117667" y="930715"/>
            <a:ext cx="7098800" cy="647599"/>
          </a:xfrm>
        </p:spPr>
        <p:txBody>
          <a:bodyPr/>
          <a:lstStyle/>
          <a:p>
            <a:pPr algn="ctr"/>
            <a:r>
              <a:rPr lang="en-US" sz="3600">
                <a:solidFill>
                  <a:schemeClr val="tx1"/>
                </a:solidFill>
              </a:rPr>
              <a:t>WORK AUTHORIZATION FOR THE GRADUATE NURSE</a:t>
            </a:r>
          </a:p>
        </p:txBody>
      </p:sp>
      <p:sp>
        <p:nvSpPr>
          <p:cNvPr id="3" name="Text Placeholder 2">
            <a:extLst>
              <a:ext uri="{FF2B5EF4-FFF2-40B4-BE49-F238E27FC236}">
                <a16:creationId xmlns:a16="http://schemas.microsoft.com/office/drawing/2014/main" id="{CD79E612-33A4-4137-9572-30BF5F20CF4B}"/>
              </a:ext>
            </a:extLst>
          </p:cNvPr>
          <p:cNvSpPr>
            <a:spLocks noGrp="1"/>
          </p:cNvSpPr>
          <p:nvPr>
            <p:ph type="body" idx="1"/>
          </p:nvPr>
        </p:nvSpPr>
        <p:spPr>
          <a:xfrm>
            <a:off x="807274" y="1798172"/>
            <a:ext cx="8982678" cy="4326106"/>
          </a:xfrm>
        </p:spPr>
        <p:txBody>
          <a:bodyPr/>
          <a:lstStyle/>
          <a:p>
            <a:pPr marL="342900" indent="-342900">
              <a:buFont typeface="Wingdings" panose="05000000000000000000" pitchFamily="2" charset="2"/>
              <a:buChar char="§"/>
            </a:pPr>
            <a:r>
              <a:rPr lang="en-US" sz="3000">
                <a:latin typeface="Montserrat"/>
                <a:cs typeface="Times New Roman" pitchFamily="18" charset="0"/>
              </a:rPr>
              <a:t>A work authorization allows the graduate nurse or graduate practical nurse to be employed according to NDBON guidelines.</a:t>
            </a:r>
          </a:p>
          <a:p>
            <a:pPr marL="342900" indent="-342900">
              <a:buFont typeface="Wingdings" panose="05000000000000000000" pitchFamily="2" charset="2"/>
              <a:buChar char="§"/>
            </a:pPr>
            <a:r>
              <a:rPr lang="en-US" sz="3000" b="1">
                <a:solidFill>
                  <a:schemeClr val="tx1"/>
                </a:solidFill>
                <a:latin typeface="Montserrat"/>
                <a:cs typeface="Times New Roman" pitchFamily="18" charset="0"/>
              </a:rPr>
              <a:t>Must</a:t>
            </a:r>
            <a:r>
              <a:rPr lang="en-US" sz="3000">
                <a:solidFill>
                  <a:schemeClr val="tx1"/>
                </a:solidFill>
                <a:latin typeface="Montserrat"/>
                <a:cs typeface="Times New Roman" pitchFamily="18" charset="0"/>
              </a:rPr>
              <a:t> </a:t>
            </a:r>
            <a:r>
              <a:rPr lang="en-US" sz="3000">
                <a:latin typeface="Montserrat"/>
                <a:cs typeface="Times New Roman" pitchFamily="18" charset="0"/>
              </a:rPr>
              <a:t>complete application process within 60 days of graduation to be eligible for work authorization. </a:t>
            </a:r>
          </a:p>
          <a:p>
            <a:pPr marL="342900" indent="-342900">
              <a:buFont typeface="Wingdings" panose="05000000000000000000" pitchFamily="2" charset="2"/>
              <a:buChar char="§"/>
            </a:pPr>
            <a:r>
              <a:rPr lang="en-US" sz="3000">
                <a:latin typeface="Montserrat"/>
                <a:cs typeface="Times New Roman" pitchFamily="18" charset="0"/>
              </a:rPr>
              <a:t>Work authorization expires 90 days after the date of issue or upon notification of NCLEX results, </a:t>
            </a:r>
            <a:r>
              <a:rPr lang="en-US" sz="3000" b="1">
                <a:solidFill>
                  <a:srgbClr val="FF0000"/>
                </a:solidFill>
                <a:latin typeface="Montserrat"/>
                <a:cs typeface="Times New Roman" pitchFamily="18" charset="0"/>
              </a:rPr>
              <a:t>whichever comes first.</a:t>
            </a:r>
          </a:p>
          <a:p>
            <a:endParaRPr lang="en-US"/>
          </a:p>
        </p:txBody>
      </p:sp>
      <p:pic>
        <p:nvPicPr>
          <p:cNvPr id="4" name="Picture 3">
            <a:extLst>
              <a:ext uri="{FF2B5EF4-FFF2-40B4-BE49-F238E27FC236}">
                <a16:creationId xmlns:a16="http://schemas.microsoft.com/office/drawing/2014/main" id="{C9DBF874-6350-42E3-975F-30CCFE12EDB9}"/>
              </a:ext>
            </a:extLst>
          </p:cNvPr>
          <p:cNvPicPr>
            <a:picLocks noChangeAspect="1"/>
          </p:cNvPicPr>
          <p:nvPr/>
        </p:nvPicPr>
        <p:blipFill>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0318830" y="670098"/>
            <a:ext cx="1371645" cy="1168835"/>
          </a:xfrm>
          <a:prstGeom prst="rect">
            <a:avLst/>
          </a:prstGeom>
          <a:noFill/>
        </p:spPr>
      </p:pic>
    </p:spTree>
    <p:extLst>
      <p:ext uri="{BB962C8B-B14F-4D97-AF65-F5344CB8AC3E}">
        <p14:creationId xmlns:p14="http://schemas.microsoft.com/office/powerpoint/2010/main" val="148184296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chemeClr val="accent6">
            <a:lumMod val="40000"/>
            <a:lumOff val="6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7793B8-8498-467B-B8A9-1D8D859AEA56}"/>
              </a:ext>
            </a:extLst>
          </p:cNvPr>
          <p:cNvSpPr>
            <a:spLocks noGrp="1"/>
          </p:cNvSpPr>
          <p:nvPr>
            <p:ph type="title"/>
          </p:nvPr>
        </p:nvSpPr>
        <p:spPr>
          <a:xfrm>
            <a:off x="1117666" y="763317"/>
            <a:ext cx="7763553" cy="647599"/>
          </a:xfrm>
        </p:spPr>
        <p:txBody>
          <a:bodyPr/>
          <a:lstStyle/>
          <a:p>
            <a:pPr algn="ctr"/>
            <a:r>
              <a:rPr lang="en-US" sz="3600">
                <a:solidFill>
                  <a:schemeClr val="tx1"/>
                </a:solidFill>
              </a:rPr>
              <a:t>WORK AUTHORIZATION PROCESS</a:t>
            </a:r>
          </a:p>
        </p:txBody>
      </p:sp>
      <p:sp>
        <p:nvSpPr>
          <p:cNvPr id="3" name="Text Placeholder 2">
            <a:extLst>
              <a:ext uri="{FF2B5EF4-FFF2-40B4-BE49-F238E27FC236}">
                <a16:creationId xmlns:a16="http://schemas.microsoft.com/office/drawing/2014/main" id="{088162E2-2E7A-4152-897D-4214538C9D8D}"/>
              </a:ext>
            </a:extLst>
          </p:cNvPr>
          <p:cNvSpPr>
            <a:spLocks noGrp="1"/>
          </p:cNvSpPr>
          <p:nvPr>
            <p:ph type="body" idx="1"/>
          </p:nvPr>
        </p:nvSpPr>
        <p:spPr>
          <a:xfrm>
            <a:off x="1117666" y="2006600"/>
            <a:ext cx="8395985" cy="3771630"/>
          </a:xfrm>
        </p:spPr>
        <p:txBody>
          <a:bodyPr/>
          <a:lstStyle/>
          <a:p>
            <a:pPr marL="457200" indent="-457200">
              <a:buFont typeface="Wingdings" panose="05000000000000000000" pitchFamily="2" charset="2"/>
              <a:buChar char="§"/>
            </a:pPr>
            <a:r>
              <a:rPr lang="en-US" sz="2800" dirty="0">
                <a:latin typeface="Montserrat"/>
                <a:cs typeface="Times New Roman" pitchFamily="18" charset="0"/>
              </a:rPr>
              <a:t>NDBON notifies Pearson of candidate eligibility via computer </a:t>
            </a:r>
          </a:p>
          <a:p>
            <a:pPr marL="457200" indent="-457200">
              <a:buFont typeface="Wingdings" panose="05000000000000000000" pitchFamily="2" charset="2"/>
              <a:buChar char="§"/>
            </a:pPr>
            <a:r>
              <a:rPr lang="en-US" sz="2800" dirty="0">
                <a:latin typeface="Montserrat"/>
                <a:cs typeface="Times New Roman" pitchFamily="18" charset="0"/>
              </a:rPr>
              <a:t>NDBON posts work authorization number, issue date and expiration date on web.  </a:t>
            </a:r>
          </a:p>
          <a:p>
            <a:pPr marL="457200" indent="-457200">
              <a:buFont typeface="Wingdings" panose="05000000000000000000" pitchFamily="2" charset="2"/>
              <a:buChar char="§"/>
            </a:pPr>
            <a:r>
              <a:rPr lang="en-US" sz="2800" dirty="0">
                <a:latin typeface="Montserrat"/>
                <a:cs typeface="Times New Roman" pitchFamily="18" charset="0"/>
              </a:rPr>
              <a:t>To view work authorization at </a:t>
            </a:r>
            <a:r>
              <a:rPr lang="en-US" sz="2800" dirty="0">
                <a:latin typeface="Montserrat"/>
                <a:cs typeface="Times New Roman" pitchFamily="18" charset="0"/>
                <a:hlinkClick r:id="rId2"/>
              </a:rPr>
              <a:t>www.ndbon.org</a:t>
            </a:r>
            <a:r>
              <a:rPr lang="en-US" sz="2800" dirty="0">
                <a:latin typeface="Montserrat"/>
                <a:cs typeface="Times New Roman" pitchFamily="18" charset="0"/>
              </a:rPr>
              <a:t>:Under </a:t>
            </a:r>
            <a:r>
              <a:rPr lang="en-US" sz="2800" b="1" dirty="0">
                <a:solidFill>
                  <a:schemeClr val="tx1"/>
                </a:solidFill>
                <a:latin typeface="Montserrat"/>
                <a:cs typeface="Times New Roman" pitchFamily="18" charset="0"/>
              </a:rPr>
              <a:t>VERIFY </a:t>
            </a:r>
            <a:r>
              <a:rPr lang="en-US" sz="2800" dirty="0">
                <a:solidFill>
                  <a:schemeClr val="bg2"/>
                </a:solidFill>
                <a:latin typeface="Montserrat"/>
                <a:cs typeface="Times New Roman" pitchFamily="18" charset="0"/>
              </a:rPr>
              <a:t>or in your</a:t>
            </a:r>
            <a:r>
              <a:rPr lang="en-US" sz="2800" dirty="0">
                <a:solidFill>
                  <a:schemeClr val="tx1"/>
                </a:solidFill>
                <a:latin typeface="Montserrat"/>
                <a:cs typeface="Times New Roman" pitchFamily="18" charset="0"/>
              </a:rPr>
              <a:t> </a:t>
            </a:r>
            <a:r>
              <a:rPr lang="en-US" sz="2800" b="1" dirty="0">
                <a:solidFill>
                  <a:schemeClr val="tx1"/>
                </a:solidFill>
                <a:latin typeface="Montserrat"/>
                <a:cs typeface="Times New Roman" pitchFamily="18" charset="0"/>
              </a:rPr>
              <a:t>NURSE PORTAL</a:t>
            </a:r>
            <a:endParaRPr lang="en-US" dirty="0"/>
          </a:p>
        </p:txBody>
      </p:sp>
      <p:pic>
        <p:nvPicPr>
          <p:cNvPr id="4" name="Picture 3">
            <a:extLst>
              <a:ext uri="{FF2B5EF4-FFF2-40B4-BE49-F238E27FC236}">
                <a16:creationId xmlns:a16="http://schemas.microsoft.com/office/drawing/2014/main" id="{C1F330B6-E347-44AA-9309-E6ED9CA1B40C}"/>
              </a:ext>
            </a:extLst>
          </p:cNvPr>
          <p:cNvPicPr>
            <a:picLocks noChangeAspect="1"/>
          </p:cNvPicPr>
          <p:nvPr/>
        </p:nvPicPr>
        <p:blipFill>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0260464" y="502698"/>
            <a:ext cx="1371645" cy="1168835"/>
          </a:xfrm>
          <a:prstGeom prst="rect">
            <a:avLst/>
          </a:prstGeom>
          <a:noFill/>
        </p:spPr>
      </p:pic>
    </p:spTree>
    <p:extLst>
      <p:ext uri="{BB962C8B-B14F-4D97-AF65-F5344CB8AC3E}">
        <p14:creationId xmlns:p14="http://schemas.microsoft.com/office/powerpoint/2010/main" val="1112222506"/>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37AFC4-750F-480B-A82F-5DFC7D7ADAA1}"/>
              </a:ext>
            </a:extLst>
          </p:cNvPr>
          <p:cNvSpPr>
            <a:spLocks noGrp="1"/>
          </p:cNvSpPr>
          <p:nvPr>
            <p:ph type="title"/>
          </p:nvPr>
        </p:nvSpPr>
        <p:spPr>
          <a:xfrm>
            <a:off x="1117667" y="1181606"/>
            <a:ext cx="7520495" cy="647599"/>
          </a:xfrm>
        </p:spPr>
        <p:txBody>
          <a:bodyPr/>
          <a:lstStyle/>
          <a:p>
            <a:pPr algn="ctr"/>
            <a:r>
              <a:rPr lang="en-US" sz="3600">
                <a:solidFill>
                  <a:schemeClr val="tx1"/>
                </a:solidFill>
              </a:rPr>
              <a:t>GRADUATE NURSE </a:t>
            </a:r>
            <a:br>
              <a:rPr lang="en-US" sz="3600">
                <a:solidFill>
                  <a:schemeClr val="tx1"/>
                </a:solidFill>
              </a:rPr>
            </a:br>
            <a:r>
              <a:rPr lang="en-US" sz="3600">
                <a:solidFill>
                  <a:schemeClr val="tx1"/>
                </a:solidFill>
              </a:rPr>
              <a:t>PRACTICE GUIDELINES</a:t>
            </a:r>
          </a:p>
        </p:txBody>
      </p:sp>
      <p:sp>
        <p:nvSpPr>
          <p:cNvPr id="3" name="Text Placeholder 2">
            <a:extLst>
              <a:ext uri="{FF2B5EF4-FFF2-40B4-BE49-F238E27FC236}">
                <a16:creationId xmlns:a16="http://schemas.microsoft.com/office/drawing/2014/main" id="{7206681E-D15B-49EF-A7D5-F3B96FBA47DB}"/>
              </a:ext>
            </a:extLst>
          </p:cNvPr>
          <p:cNvSpPr>
            <a:spLocks noGrp="1"/>
          </p:cNvSpPr>
          <p:nvPr>
            <p:ph type="body" idx="1"/>
          </p:nvPr>
        </p:nvSpPr>
        <p:spPr>
          <a:xfrm>
            <a:off x="1117667" y="2006599"/>
            <a:ext cx="8764564" cy="4199647"/>
          </a:xfrm>
        </p:spPr>
        <p:txBody>
          <a:bodyPr/>
          <a:lstStyle/>
          <a:p>
            <a:pPr marL="342900" indent="-342900">
              <a:buFont typeface="Wingdings" panose="05000000000000000000" pitchFamily="2" charset="2"/>
              <a:buChar char="§"/>
            </a:pPr>
            <a:r>
              <a:rPr lang="en-US" sz="2200" dirty="0">
                <a:latin typeface="Montserrat"/>
              </a:rPr>
              <a:t>A work authorization is </a:t>
            </a:r>
            <a:r>
              <a:rPr lang="en-US" sz="2200" b="1" dirty="0">
                <a:solidFill>
                  <a:srgbClr val="FF0000"/>
                </a:solidFill>
                <a:latin typeface="Montserrat"/>
              </a:rPr>
              <a:t>required</a:t>
            </a:r>
            <a:r>
              <a:rPr lang="en-US" sz="2200" dirty="0">
                <a:latin typeface="Montserrat"/>
              </a:rPr>
              <a:t> for </a:t>
            </a:r>
            <a:r>
              <a:rPr lang="en-US" sz="2200" b="1" dirty="0">
                <a:solidFill>
                  <a:schemeClr val="tx1"/>
                </a:solidFill>
                <a:latin typeface="Montserrat"/>
              </a:rPr>
              <a:t>any</a:t>
            </a:r>
            <a:r>
              <a:rPr lang="en-US" sz="2200" dirty="0">
                <a:latin typeface="Montserrat"/>
              </a:rPr>
              <a:t> nursing practice including orientation of a graduate nurse (GN) or graduate practical nurse (GPN).</a:t>
            </a:r>
          </a:p>
          <a:p>
            <a:pPr marL="342900" indent="-342900">
              <a:buFont typeface="Wingdings" panose="05000000000000000000" pitchFamily="2" charset="2"/>
              <a:buChar char="§"/>
            </a:pPr>
            <a:r>
              <a:rPr lang="en-US" sz="2200" dirty="0">
                <a:latin typeface="Montserrat"/>
              </a:rPr>
              <a:t>The GN or GPN must practice under the supervision of a RN.</a:t>
            </a:r>
          </a:p>
          <a:p>
            <a:pPr marL="342900" indent="-342900">
              <a:buFont typeface="Wingdings" panose="05000000000000000000" pitchFamily="2" charset="2"/>
              <a:buChar char="§"/>
            </a:pPr>
            <a:r>
              <a:rPr lang="en-US" sz="2200" dirty="0">
                <a:latin typeface="Montserrat"/>
              </a:rPr>
              <a:t>The GN or GPN </a:t>
            </a:r>
            <a:r>
              <a:rPr lang="en-US" sz="2200" b="1" dirty="0">
                <a:solidFill>
                  <a:schemeClr val="tx1"/>
                </a:solidFill>
                <a:latin typeface="Montserrat"/>
              </a:rPr>
              <a:t>must not</a:t>
            </a:r>
            <a:r>
              <a:rPr lang="en-US" sz="2200" dirty="0">
                <a:solidFill>
                  <a:schemeClr val="tx1"/>
                </a:solidFill>
                <a:latin typeface="Montserrat"/>
              </a:rPr>
              <a:t> </a:t>
            </a:r>
            <a:r>
              <a:rPr lang="en-US" sz="2200" dirty="0">
                <a:latin typeface="Montserrat"/>
              </a:rPr>
              <a:t>be assigned to function in clinical leadership roles where on-unit supervision is not available.</a:t>
            </a:r>
          </a:p>
          <a:p>
            <a:pPr marL="342900" indent="-342900">
              <a:buFont typeface="Wingdings" panose="05000000000000000000" pitchFamily="2" charset="2"/>
              <a:buChar char="§"/>
            </a:pPr>
            <a:r>
              <a:rPr lang="en-US" sz="2200" dirty="0">
                <a:latin typeface="Montserrat"/>
              </a:rPr>
              <a:t>The GN or GPN </a:t>
            </a:r>
            <a:r>
              <a:rPr lang="en-US" sz="2200" b="1" dirty="0">
                <a:solidFill>
                  <a:schemeClr val="tx1"/>
                </a:solidFill>
                <a:latin typeface="Montserrat"/>
              </a:rPr>
              <a:t>shall not </a:t>
            </a:r>
            <a:r>
              <a:rPr lang="en-US" sz="2200" dirty="0">
                <a:latin typeface="Montserrat"/>
              </a:rPr>
              <a:t>be employed in administrative positions that require licensed personnel.</a:t>
            </a:r>
          </a:p>
          <a:p>
            <a:pPr marL="342900" indent="-342900">
              <a:buFont typeface="Wingdings" panose="05000000000000000000" pitchFamily="2" charset="2"/>
              <a:buChar char="§"/>
            </a:pPr>
            <a:r>
              <a:rPr lang="en-US" sz="2400" dirty="0">
                <a:latin typeface="Montserrat" panose="00000500000000000000" pitchFamily="2" charset="0"/>
                <a:cs typeface="Times New Roman" pitchFamily="18" charset="0"/>
              </a:rPr>
              <a:t>NDBON </a:t>
            </a:r>
            <a:r>
              <a:rPr lang="en-US" sz="2400" dirty="0">
                <a:latin typeface="Montserrat" panose="00000500000000000000" pitchFamily="2" charset="0"/>
                <a:hlinkClick r:id="rId2"/>
              </a:rPr>
              <a:t>Guidelines for Employment of Graduate Nurses before Licensure – ND Board of Nursing</a:t>
            </a:r>
            <a:endParaRPr lang="en-US" sz="2400" dirty="0">
              <a:latin typeface="Montserrat" panose="00000500000000000000" pitchFamily="2" charset="0"/>
            </a:endParaRPr>
          </a:p>
        </p:txBody>
      </p:sp>
      <p:pic>
        <p:nvPicPr>
          <p:cNvPr id="4" name="Picture 3">
            <a:extLst>
              <a:ext uri="{FF2B5EF4-FFF2-40B4-BE49-F238E27FC236}">
                <a16:creationId xmlns:a16="http://schemas.microsoft.com/office/drawing/2014/main" id="{21F7E496-3A68-43B0-B9B8-C09829727FCF}"/>
              </a:ext>
            </a:extLst>
          </p:cNvPr>
          <p:cNvPicPr>
            <a:picLocks noChangeAspect="1"/>
          </p:cNvPicPr>
          <p:nvPr/>
        </p:nvPicPr>
        <p:blipFill>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0435561" y="660370"/>
            <a:ext cx="1371645" cy="1168835"/>
          </a:xfrm>
          <a:prstGeom prst="rect">
            <a:avLst/>
          </a:prstGeom>
          <a:noFill/>
        </p:spPr>
      </p:pic>
    </p:spTree>
    <p:extLst>
      <p:ext uri="{BB962C8B-B14F-4D97-AF65-F5344CB8AC3E}">
        <p14:creationId xmlns:p14="http://schemas.microsoft.com/office/powerpoint/2010/main" val="1334284507"/>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rgbClr val="FF0000"/>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059E83-82CA-4A03-A423-A63C6EBF0459}"/>
              </a:ext>
            </a:extLst>
          </p:cNvPr>
          <p:cNvSpPr>
            <a:spLocks noGrp="1"/>
          </p:cNvSpPr>
          <p:nvPr>
            <p:ph type="title"/>
          </p:nvPr>
        </p:nvSpPr>
        <p:spPr>
          <a:xfrm>
            <a:off x="1117667" y="1359001"/>
            <a:ext cx="7461996" cy="647599"/>
          </a:xfrm>
        </p:spPr>
        <p:txBody>
          <a:bodyPr/>
          <a:lstStyle/>
          <a:p>
            <a:pPr algn="ctr"/>
            <a:r>
              <a:rPr lang="en-US" sz="4000">
                <a:solidFill>
                  <a:schemeClr val="tx1"/>
                </a:solidFill>
              </a:rPr>
              <a:t>SUMMARY OF PROCESS: </a:t>
            </a:r>
            <a:br>
              <a:rPr lang="en-US" sz="4000">
                <a:solidFill>
                  <a:schemeClr val="tx1"/>
                </a:solidFill>
              </a:rPr>
            </a:br>
            <a:r>
              <a:rPr lang="en-US" sz="4000">
                <a:solidFill>
                  <a:schemeClr val="tx1"/>
                </a:solidFill>
              </a:rPr>
              <a:t>LICENSE BY EXAMINATION</a:t>
            </a:r>
          </a:p>
        </p:txBody>
      </p:sp>
      <p:sp>
        <p:nvSpPr>
          <p:cNvPr id="3" name="Text Placeholder 2">
            <a:extLst>
              <a:ext uri="{FF2B5EF4-FFF2-40B4-BE49-F238E27FC236}">
                <a16:creationId xmlns:a16="http://schemas.microsoft.com/office/drawing/2014/main" id="{806CDC03-C5E1-43E6-A5C1-5BAAB60EB3EE}"/>
              </a:ext>
            </a:extLst>
          </p:cNvPr>
          <p:cNvSpPr>
            <a:spLocks noGrp="1"/>
          </p:cNvSpPr>
          <p:nvPr>
            <p:ph type="body" idx="1"/>
          </p:nvPr>
        </p:nvSpPr>
        <p:spPr>
          <a:xfrm>
            <a:off x="1117666" y="2006599"/>
            <a:ext cx="8571618" cy="4491477"/>
          </a:xfrm>
        </p:spPr>
        <p:txBody>
          <a:bodyPr/>
          <a:lstStyle/>
          <a:p>
            <a:pPr>
              <a:buNone/>
            </a:pPr>
            <a:r>
              <a:rPr lang="en-US" sz="3000" b="1" dirty="0">
                <a:solidFill>
                  <a:schemeClr val="tx1"/>
                </a:solidFill>
                <a:latin typeface="Montserrat"/>
                <a:cs typeface="Times New Roman" pitchFamily="18" charset="0"/>
              </a:rPr>
              <a:t>Candidate</a:t>
            </a:r>
          </a:p>
          <a:p>
            <a:pPr marL="457200" indent="-457200">
              <a:buFont typeface="Wingdings" panose="05000000000000000000" pitchFamily="2" charset="2"/>
              <a:buChar char="§"/>
            </a:pPr>
            <a:r>
              <a:rPr lang="en-US" sz="2600" dirty="0">
                <a:latin typeface="Montserrat"/>
                <a:cs typeface="Times New Roman" pitchFamily="18" charset="0"/>
              </a:rPr>
              <a:t>On-line application for license by examination, $155 nonrefundable fee</a:t>
            </a:r>
          </a:p>
          <a:p>
            <a:pPr marL="457200" lvl="1" indent="-457200">
              <a:buClr>
                <a:schemeClr val="bg2">
                  <a:lumMod val="50000"/>
                </a:schemeClr>
              </a:buClr>
              <a:buFont typeface="Wingdings" panose="05000000000000000000" pitchFamily="2" charset="2"/>
              <a:buChar char="§"/>
            </a:pPr>
            <a:r>
              <a:rPr lang="en-US" sz="2600" dirty="0">
                <a:latin typeface="Montserrat"/>
                <a:cs typeface="Times New Roman" pitchFamily="18" charset="0"/>
              </a:rPr>
              <a:t>Request school to send electronic transcript through third party vendor or mail transcript with degree posted to NDBON</a:t>
            </a:r>
          </a:p>
          <a:p>
            <a:pPr marL="457200" lvl="1" indent="-457200">
              <a:buClr>
                <a:schemeClr val="bg2">
                  <a:lumMod val="50000"/>
                </a:schemeClr>
              </a:buClr>
              <a:buFont typeface="Wingdings" panose="05000000000000000000" pitchFamily="2" charset="2"/>
              <a:buChar char="§"/>
            </a:pPr>
            <a:r>
              <a:rPr lang="en-US" sz="2600" dirty="0">
                <a:latin typeface="Montserrat"/>
                <a:cs typeface="Times New Roman" pitchFamily="18" charset="0"/>
              </a:rPr>
              <a:t>NCLEX registration with Pearson</a:t>
            </a:r>
          </a:p>
          <a:p>
            <a:pPr marL="457200" lvl="1" indent="-457200">
              <a:buClr>
                <a:schemeClr val="bg2">
                  <a:lumMod val="50000"/>
                </a:schemeClr>
              </a:buClr>
              <a:buFont typeface="Wingdings" panose="05000000000000000000" pitchFamily="2" charset="2"/>
              <a:buChar char="§"/>
            </a:pPr>
            <a:r>
              <a:rPr lang="en-US" sz="2600" dirty="0">
                <a:latin typeface="Montserrat"/>
                <a:cs typeface="Times New Roman" pitchFamily="18" charset="0"/>
              </a:rPr>
              <a:t>Have fingerprints completed for CHRC by approved agency and return to NDBON</a:t>
            </a:r>
            <a:endParaRPr lang="en-US" dirty="0"/>
          </a:p>
        </p:txBody>
      </p:sp>
      <p:pic>
        <p:nvPicPr>
          <p:cNvPr id="4" name="Picture 3">
            <a:extLst>
              <a:ext uri="{FF2B5EF4-FFF2-40B4-BE49-F238E27FC236}">
                <a16:creationId xmlns:a16="http://schemas.microsoft.com/office/drawing/2014/main" id="{B98D46CE-E0D9-4434-A234-6BD1F9C645B1}"/>
              </a:ext>
            </a:extLst>
          </p:cNvPr>
          <p:cNvPicPr>
            <a:picLocks noChangeAspect="1"/>
          </p:cNvPicPr>
          <p:nvPr/>
        </p:nvPicPr>
        <p:blipFill>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0172914" y="513965"/>
            <a:ext cx="1371645" cy="1168835"/>
          </a:xfrm>
          <a:prstGeom prst="rect">
            <a:avLst/>
          </a:prstGeom>
          <a:noFill/>
        </p:spPr>
      </p:pic>
    </p:spTree>
    <p:extLst>
      <p:ext uri="{BB962C8B-B14F-4D97-AF65-F5344CB8AC3E}">
        <p14:creationId xmlns:p14="http://schemas.microsoft.com/office/powerpoint/2010/main" val="37173396"/>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chemeClr val="accent3"/>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C0594E-BC38-4B94-A512-204FAAADE08D}"/>
              </a:ext>
            </a:extLst>
          </p:cNvPr>
          <p:cNvSpPr>
            <a:spLocks noGrp="1"/>
          </p:cNvSpPr>
          <p:nvPr>
            <p:ph type="title"/>
          </p:nvPr>
        </p:nvSpPr>
        <p:spPr>
          <a:xfrm>
            <a:off x="1283170" y="1230244"/>
            <a:ext cx="7098800" cy="647599"/>
          </a:xfrm>
        </p:spPr>
        <p:txBody>
          <a:bodyPr/>
          <a:lstStyle/>
          <a:p>
            <a:pPr algn="ctr"/>
            <a:r>
              <a:rPr lang="en-US" sz="3600">
                <a:solidFill>
                  <a:schemeClr val="tx1"/>
                </a:solidFill>
              </a:rPr>
              <a:t>SUMMARY OF PROCESS: </a:t>
            </a:r>
            <a:br>
              <a:rPr lang="en-US" sz="3600">
                <a:solidFill>
                  <a:schemeClr val="tx1"/>
                </a:solidFill>
              </a:rPr>
            </a:br>
            <a:r>
              <a:rPr lang="en-US" sz="3600">
                <a:solidFill>
                  <a:schemeClr val="tx1"/>
                </a:solidFill>
              </a:rPr>
              <a:t>LICENSE BY EXAMINATION</a:t>
            </a:r>
            <a:endParaRPr lang="en-US" sz="3600"/>
          </a:p>
        </p:txBody>
      </p:sp>
      <p:sp>
        <p:nvSpPr>
          <p:cNvPr id="3" name="Text Placeholder 2">
            <a:extLst>
              <a:ext uri="{FF2B5EF4-FFF2-40B4-BE49-F238E27FC236}">
                <a16:creationId xmlns:a16="http://schemas.microsoft.com/office/drawing/2014/main" id="{41A43302-98C7-4D0D-9ABD-1FE8A65B2416}"/>
              </a:ext>
            </a:extLst>
          </p:cNvPr>
          <p:cNvSpPr>
            <a:spLocks noGrp="1"/>
          </p:cNvSpPr>
          <p:nvPr>
            <p:ph type="body" idx="1"/>
          </p:nvPr>
        </p:nvSpPr>
        <p:spPr>
          <a:xfrm>
            <a:off x="894944" y="2023760"/>
            <a:ext cx="8307422" cy="4044004"/>
          </a:xfrm>
        </p:spPr>
        <p:txBody>
          <a:bodyPr/>
          <a:lstStyle/>
          <a:p>
            <a:pPr>
              <a:buNone/>
            </a:pPr>
            <a:r>
              <a:rPr lang="en-US" sz="3000" b="1" dirty="0">
                <a:solidFill>
                  <a:schemeClr val="tx1"/>
                </a:solidFill>
                <a:latin typeface="Montserrat"/>
                <a:cs typeface="Times New Roman" pitchFamily="18" charset="0"/>
              </a:rPr>
              <a:t>ND Board of Nursing</a:t>
            </a:r>
          </a:p>
          <a:p>
            <a:pPr>
              <a:buNone/>
            </a:pPr>
            <a:endParaRPr lang="en-US" sz="2800" b="1" dirty="0">
              <a:latin typeface="Montserrat"/>
              <a:cs typeface="Times New Roman" pitchFamily="18" charset="0"/>
            </a:endParaRPr>
          </a:p>
          <a:p>
            <a:pPr marL="457200" lvl="1" indent="-457200">
              <a:buClr>
                <a:schemeClr val="bg2">
                  <a:lumMod val="50000"/>
                </a:schemeClr>
              </a:buClr>
              <a:buFont typeface="Wingdings" panose="05000000000000000000" pitchFamily="2" charset="2"/>
              <a:buChar char="§"/>
            </a:pPr>
            <a:r>
              <a:rPr lang="en-US" sz="2800" dirty="0">
                <a:latin typeface="Montserrat"/>
                <a:cs typeface="Times New Roman" pitchFamily="18" charset="0"/>
              </a:rPr>
              <a:t>Declares candidate eligible to test when official transcript received, and fees paid, and applications are complete with NDBON and Pearson</a:t>
            </a:r>
          </a:p>
          <a:p>
            <a:pPr marL="457200" lvl="1" indent="-457200">
              <a:buClr>
                <a:schemeClr val="bg2">
                  <a:lumMod val="50000"/>
                </a:schemeClr>
              </a:buClr>
              <a:buFont typeface="Wingdings" panose="05000000000000000000" pitchFamily="2" charset="2"/>
              <a:buChar char="§"/>
            </a:pPr>
            <a:r>
              <a:rPr lang="en-US" sz="2800" dirty="0">
                <a:latin typeface="Montserrat"/>
                <a:cs typeface="Times New Roman" pitchFamily="18" charset="0"/>
              </a:rPr>
              <a:t>Graduate Work Authorization posted in NURSE PORTAL profile (</a:t>
            </a:r>
            <a:r>
              <a:rPr lang="en-US" sz="2800" b="1" dirty="0">
                <a:solidFill>
                  <a:srgbClr val="00B0F0"/>
                </a:solidFill>
                <a:latin typeface="Montserrat"/>
                <a:cs typeface="Times New Roman" pitchFamily="18" charset="0"/>
              </a:rPr>
              <a:t>Expires 90 days after issued or when test is taken - failed or passed</a:t>
            </a:r>
            <a:r>
              <a:rPr lang="en-US" sz="2800" dirty="0">
                <a:latin typeface="Montserrat"/>
                <a:cs typeface="Times New Roman" pitchFamily="18" charset="0"/>
              </a:rPr>
              <a:t>)</a:t>
            </a:r>
          </a:p>
          <a:p>
            <a:endParaRPr lang="en-US" dirty="0"/>
          </a:p>
        </p:txBody>
      </p:sp>
      <p:pic>
        <p:nvPicPr>
          <p:cNvPr id="4" name="Picture 3">
            <a:extLst>
              <a:ext uri="{FF2B5EF4-FFF2-40B4-BE49-F238E27FC236}">
                <a16:creationId xmlns:a16="http://schemas.microsoft.com/office/drawing/2014/main" id="{42B38BE3-9A6C-4DC6-B584-E3B7CB849B95}"/>
              </a:ext>
            </a:extLst>
          </p:cNvPr>
          <p:cNvPicPr>
            <a:picLocks noChangeAspect="1"/>
          </p:cNvPicPr>
          <p:nvPr/>
        </p:nvPicPr>
        <p:blipFill>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0309102" y="645826"/>
            <a:ext cx="1371645" cy="1168835"/>
          </a:xfrm>
          <a:prstGeom prst="rect">
            <a:avLst/>
          </a:prstGeom>
          <a:noFill/>
        </p:spPr>
      </p:pic>
    </p:spTree>
    <p:extLst>
      <p:ext uri="{BB962C8B-B14F-4D97-AF65-F5344CB8AC3E}">
        <p14:creationId xmlns:p14="http://schemas.microsoft.com/office/powerpoint/2010/main" val="1498923627"/>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rgbClr val="FFCC66"/>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351464-1A31-4BBF-B6DE-2A4833EF497C}"/>
              </a:ext>
            </a:extLst>
          </p:cNvPr>
          <p:cNvSpPr>
            <a:spLocks noGrp="1"/>
          </p:cNvSpPr>
          <p:nvPr>
            <p:ph type="title"/>
          </p:nvPr>
        </p:nvSpPr>
        <p:spPr/>
        <p:txBody>
          <a:bodyPr/>
          <a:lstStyle/>
          <a:p>
            <a:pPr algn="ctr"/>
            <a:r>
              <a:rPr lang="en-US" sz="3600">
                <a:solidFill>
                  <a:schemeClr val="tx1"/>
                </a:solidFill>
              </a:rPr>
              <a:t>SUMMARY OF PROCESS: </a:t>
            </a:r>
            <a:br>
              <a:rPr lang="en-US" sz="3600">
                <a:solidFill>
                  <a:schemeClr val="tx1"/>
                </a:solidFill>
              </a:rPr>
            </a:br>
            <a:r>
              <a:rPr lang="en-US" sz="3600">
                <a:solidFill>
                  <a:schemeClr val="tx1"/>
                </a:solidFill>
              </a:rPr>
              <a:t>LICENSE BY EXAMINATION</a:t>
            </a:r>
            <a:endParaRPr lang="en-US" sz="3600"/>
          </a:p>
        </p:txBody>
      </p:sp>
      <p:sp>
        <p:nvSpPr>
          <p:cNvPr id="3" name="Text Placeholder 2">
            <a:extLst>
              <a:ext uri="{FF2B5EF4-FFF2-40B4-BE49-F238E27FC236}">
                <a16:creationId xmlns:a16="http://schemas.microsoft.com/office/drawing/2014/main" id="{6C35F0F2-26DA-4420-ACA5-2AD8AFF7E787}"/>
              </a:ext>
            </a:extLst>
          </p:cNvPr>
          <p:cNvSpPr>
            <a:spLocks noGrp="1"/>
          </p:cNvSpPr>
          <p:nvPr>
            <p:ph type="body" idx="1"/>
          </p:nvPr>
        </p:nvSpPr>
        <p:spPr>
          <a:xfrm>
            <a:off x="1117667" y="2006600"/>
            <a:ext cx="7598316" cy="3007600"/>
          </a:xfrm>
        </p:spPr>
        <p:txBody>
          <a:bodyPr/>
          <a:lstStyle/>
          <a:p>
            <a:pPr>
              <a:buNone/>
            </a:pPr>
            <a:r>
              <a:rPr lang="en-US" sz="3200" b="1" dirty="0">
                <a:solidFill>
                  <a:schemeClr val="tx1"/>
                </a:solidFill>
                <a:latin typeface="Montserrat"/>
                <a:cs typeface="Times New Roman" pitchFamily="18" charset="0"/>
              </a:rPr>
              <a:t>NCLEX Candidate Services (Pearson)</a:t>
            </a:r>
          </a:p>
          <a:p>
            <a:pPr>
              <a:buNone/>
            </a:pPr>
            <a:endParaRPr lang="en-US" sz="3200" b="1" dirty="0">
              <a:solidFill>
                <a:schemeClr val="tx1"/>
              </a:solidFill>
              <a:latin typeface="Montserrat"/>
              <a:cs typeface="Times New Roman" pitchFamily="18" charset="0"/>
            </a:endParaRPr>
          </a:p>
          <a:p>
            <a:pPr marL="342900" lvl="1" indent="-342900">
              <a:buClr>
                <a:schemeClr val="bg2">
                  <a:lumMod val="50000"/>
                </a:schemeClr>
              </a:buClr>
              <a:buFont typeface="Wingdings" panose="05000000000000000000" pitchFamily="2" charset="2"/>
              <a:buChar char="§"/>
            </a:pPr>
            <a:r>
              <a:rPr lang="en-US" sz="3200" dirty="0">
                <a:latin typeface="Montserrat"/>
                <a:cs typeface="Times New Roman" pitchFamily="18" charset="0"/>
              </a:rPr>
              <a:t>E-mails Authorization to Test (ATT) to candidate – valid for 90 days</a:t>
            </a:r>
          </a:p>
          <a:p>
            <a:endParaRPr lang="en-US" dirty="0"/>
          </a:p>
        </p:txBody>
      </p:sp>
      <p:pic>
        <p:nvPicPr>
          <p:cNvPr id="4" name="Picture 3">
            <a:extLst>
              <a:ext uri="{FF2B5EF4-FFF2-40B4-BE49-F238E27FC236}">
                <a16:creationId xmlns:a16="http://schemas.microsoft.com/office/drawing/2014/main" id="{1A7D71E9-2D10-43DD-82A9-552193E461DA}"/>
              </a:ext>
            </a:extLst>
          </p:cNvPr>
          <p:cNvPicPr>
            <a:picLocks noChangeAspect="1"/>
          </p:cNvPicPr>
          <p:nvPr/>
        </p:nvPicPr>
        <p:blipFill>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0348012" y="484299"/>
            <a:ext cx="1371645" cy="1168835"/>
          </a:xfrm>
          <a:prstGeom prst="rect">
            <a:avLst/>
          </a:prstGeom>
          <a:noFill/>
        </p:spPr>
      </p:pic>
    </p:spTree>
    <p:extLst>
      <p:ext uri="{BB962C8B-B14F-4D97-AF65-F5344CB8AC3E}">
        <p14:creationId xmlns:p14="http://schemas.microsoft.com/office/powerpoint/2010/main" val="469522586"/>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C364AA-8E1B-4D5A-9750-46D64BF86B6C}"/>
              </a:ext>
            </a:extLst>
          </p:cNvPr>
          <p:cNvSpPr>
            <a:spLocks noGrp="1"/>
          </p:cNvSpPr>
          <p:nvPr>
            <p:ph type="title"/>
          </p:nvPr>
        </p:nvSpPr>
        <p:spPr>
          <a:xfrm>
            <a:off x="1117666" y="1210790"/>
            <a:ext cx="7098800" cy="647599"/>
          </a:xfrm>
        </p:spPr>
        <p:txBody>
          <a:bodyPr/>
          <a:lstStyle/>
          <a:p>
            <a:pPr algn="ctr"/>
            <a:r>
              <a:rPr lang="en-US" sz="3600">
                <a:solidFill>
                  <a:schemeClr val="tx1"/>
                </a:solidFill>
              </a:rPr>
              <a:t>SUMMARY OF PROCESS </a:t>
            </a:r>
            <a:br>
              <a:rPr lang="en-US" sz="3600">
                <a:solidFill>
                  <a:schemeClr val="tx1"/>
                </a:solidFill>
              </a:rPr>
            </a:br>
            <a:r>
              <a:rPr lang="en-US" sz="3600">
                <a:solidFill>
                  <a:schemeClr val="tx1"/>
                </a:solidFill>
              </a:rPr>
              <a:t>FOLLOWING RECEIPT OF ATT</a:t>
            </a:r>
          </a:p>
        </p:txBody>
      </p:sp>
      <p:sp>
        <p:nvSpPr>
          <p:cNvPr id="3" name="Text Placeholder 2">
            <a:extLst>
              <a:ext uri="{FF2B5EF4-FFF2-40B4-BE49-F238E27FC236}">
                <a16:creationId xmlns:a16="http://schemas.microsoft.com/office/drawing/2014/main" id="{30696566-423D-40C7-A750-76A3164FFE15}"/>
              </a:ext>
            </a:extLst>
          </p:cNvPr>
          <p:cNvSpPr>
            <a:spLocks noGrp="1"/>
          </p:cNvSpPr>
          <p:nvPr>
            <p:ph type="body" idx="1"/>
          </p:nvPr>
        </p:nvSpPr>
        <p:spPr>
          <a:xfrm>
            <a:off x="1117666" y="2006599"/>
            <a:ext cx="8521284" cy="4151009"/>
          </a:xfrm>
        </p:spPr>
        <p:txBody>
          <a:bodyPr/>
          <a:lstStyle/>
          <a:p>
            <a:pPr>
              <a:buNone/>
            </a:pPr>
            <a:r>
              <a:rPr lang="en-US" sz="3000" b="1" dirty="0">
                <a:solidFill>
                  <a:schemeClr val="tx1"/>
                </a:solidFill>
                <a:latin typeface="Montserrat"/>
                <a:cs typeface="Times New Roman" pitchFamily="18" charset="0"/>
              </a:rPr>
              <a:t>Candidate</a:t>
            </a:r>
          </a:p>
          <a:p>
            <a:pPr marL="457200" lvl="1" indent="-457200">
              <a:buClr>
                <a:schemeClr val="bg2">
                  <a:lumMod val="50000"/>
                </a:schemeClr>
              </a:buClr>
              <a:buFont typeface="Wingdings" panose="05000000000000000000" pitchFamily="2" charset="2"/>
              <a:buChar char="§"/>
            </a:pPr>
            <a:r>
              <a:rPr lang="en-US" sz="2800" dirty="0">
                <a:latin typeface="Montserrat"/>
                <a:cs typeface="Times New Roman" pitchFamily="18" charset="0"/>
              </a:rPr>
              <a:t>Calls the Pearson Professional Center of choice and makes appointment to test </a:t>
            </a:r>
            <a:r>
              <a:rPr lang="en-US" sz="2800" b="1" dirty="0">
                <a:solidFill>
                  <a:schemeClr val="tx1"/>
                </a:solidFill>
                <a:latin typeface="Montserrat"/>
                <a:cs typeface="Times New Roman" pitchFamily="18" charset="0"/>
              </a:rPr>
              <a:t>OR</a:t>
            </a:r>
          </a:p>
          <a:p>
            <a:pPr marL="457200" lvl="1" indent="-457200">
              <a:buClr>
                <a:schemeClr val="bg2">
                  <a:lumMod val="50000"/>
                </a:schemeClr>
              </a:buClr>
              <a:buFont typeface="Wingdings" panose="05000000000000000000" pitchFamily="2" charset="2"/>
              <a:buChar char="§"/>
            </a:pPr>
            <a:r>
              <a:rPr lang="en-US" sz="2800" dirty="0">
                <a:latin typeface="Montserrat"/>
                <a:cs typeface="Times New Roman" pitchFamily="18" charset="0"/>
              </a:rPr>
              <a:t>Visit Pearson website to schedule appointment.</a:t>
            </a:r>
          </a:p>
          <a:p>
            <a:pPr marL="457200" lvl="1" indent="-457200">
              <a:buClr>
                <a:schemeClr val="bg2">
                  <a:lumMod val="50000"/>
                </a:schemeClr>
              </a:buClr>
              <a:buFont typeface="Wingdings" panose="05000000000000000000" pitchFamily="2" charset="2"/>
              <a:buChar char="§"/>
            </a:pPr>
            <a:r>
              <a:rPr lang="en-US" sz="2800" dirty="0">
                <a:latin typeface="Montserrat"/>
                <a:cs typeface="Times New Roman" pitchFamily="18" charset="0"/>
              </a:rPr>
              <a:t>If desires to cancel/change appointment, must contact Pearson 24 hours prior or forfeit ATT.</a:t>
            </a:r>
          </a:p>
          <a:p>
            <a:pPr marL="457200" lvl="1" indent="-457200">
              <a:buClr>
                <a:schemeClr val="bg2">
                  <a:lumMod val="50000"/>
                </a:schemeClr>
              </a:buClr>
              <a:buFont typeface="Wingdings" panose="05000000000000000000" pitchFamily="2" charset="2"/>
              <a:buChar char="§"/>
            </a:pPr>
            <a:r>
              <a:rPr lang="en-US" sz="2800" dirty="0">
                <a:latin typeface="Montserrat"/>
                <a:cs typeface="Times New Roman" pitchFamily="18" charset="0"/>
              </a:rPr>
              <a:t>Calls the NDBON office if any problems with scheduling NCLEX examination.</a:t>
            </a:r>
          </a:p>
          <a:p>
            <a:endParaRPr lang="en-US" dirty="0"/>
          </a:p>
        </p:txBody>
      </p:sp>
      <p:pic>
        <p:nvPicPr>
          <p:cNvPr id="6" name="Picture 5">
            <a:extLst>
              <a:ext uri="{FF2B5EF4-FFF2-40B4-BE49-F238E27FC236}">
                <a16:creationId xmlns:a16="http://schemas.microsoft.com/office/drawing/2014/main" id="{D2D543A7-3776-4CEB-8034-05543F7C2D28}"/>
              </a:ext>
            </a:extLst>
          </p:cNvPr>
          <p:cNvPicPr>
            <a:picLocks noChangeAspect="1"/>
          </p:cNvPicPr>
          <p:nvPr/>
        </p:nvPicPr>
        <p:blipFill>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0348012" y="484299"/>
            <a:ext cx="1371645" cy="1168835"/>
          </a:xfrm>
          <a:prstGeom prst="rect">
            <a:avLst/>
          </a:prstGeom>
          <a:noFill/>
        </p:spPr>
      </p:pic>
    </p:spTree>
    <p:extLst>
      <p:ext uri="{BB962C8B-B14F-4D97-AF65-F5344CB8AC3E}">
        <p14:creationId xmlns:p14="http://schemas.microsoft.com/office/powerpoint/2010/main" val="1158956216"/>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rgbClr val="99CC00"/>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2982D0-8EFD-4B8F-A140-C30DE04883DA}"/>
              </a:ext>
            </a:extLst>
          </p:cNvPr>
          <p:cNvSpPr>
            <a:spLocks noGrp="1"/>
          </p:cNvSpPr>
          <p:nvPr>
            <p:ph type="title"/>
          </p:nvPr>
        </p:nvSpPr>
        <p:spPr/>
        <p:txBody>
          <a:bodyPr/>
          <a:lstStyle/>
          <a:p>
            <a:pPr algn="ctr"/>
            <a:r>
              <a:rPr lang="en-US" sz="3600">
                <a:solidFill>
                  <a:schemeClr val="tx1"/>
                </a:solidFill>
              </a:rPr>
              <a:t>SUMMARY OF PROCESS </a:t>
            </a:r>
            <a:br>
              <a:rPr lang="en-US" sz="3600">
                <a:solidFill>
                  <a:schemeClr val="tx1"/>
                </a:solidFill>
              </a:rPr>
            </a:br>
            <a:r>
              <a:rPr lang="en-US" sz="3600">
                <a:solidFill>
                  <a:schemeClr val="tx1"/>
                </a:solidFill>
              </a:rPr>
              <a:t>FOLLOWING RECEIPT OF ATT</a:t>
            </a:r>
            <a:endParaRPr lang="en-US" sz="3600"/>
          </a:p>
        </p:txBody>
      </p:sp>
      <p:sp>
        <p:nvSpPr>
          <p:cNvPr id="3" name="Text Placeholder 2">
            <a:extLst>
              <a:ext uri="{FF2B5EF4-FFF2-40B4-BE49-F238E27FC236}">
                <a16:creationId xmlns:a16="http://schemas.microsoft.com/office/drawing/2014/main" id="{66FB1CC9-C027-4F06-8004-C5CC930F5EF7}"/>
              </a:ext>
            </a:extLst>
          </p:cNvPr>
          <p:cNvSpPr>
            <a:spLocks noGrp="1"/>
          </p:cNvSpPr>
          <p:nvPr>
            <p:ph type="body" idx="1"/>
          </p:nvPr>
        </p:nvSpPr>
        <p:spPr>
          <a:xfrm>
            <a:off x="1117665" y="2006599"/>
            <a:ext cx="8563229" cy="4199647"/>
          </a:xfrm>
        </p:spPr>
        <p:txBody>
          <a:bodyPr/>
          <a:lstStyle/>
          <a:p>
            <a:pPr>
              <a:buNone/>
            </a:pPr>
            <a:r>
              <a:rPr lang="en-US" sz="2800" b="1" dirty="0">
                <a:solidFill>
                  <a:schemeClr val="tx1"/>
                </a:solidFill>
                <a:latin typeface="Montserrat"/>
                <a:cs typeface="Times New Roman" pitchFamily="18" charset="0"/>
              </a:rPr>
              <a:t>ND Board of Nursing</a:t>
            </a:r>
          </a:p>
          <a:p>
            <a:pPr marL="457200" lvl="1" indent="-457200">
              <a:buClr>
                <a:schemeClr val="bg2">
                  <a:lumMod val="50000"/>
                </a:schemeClr>
              </a:buClr>
              <a:buFont typeface="Wingdings" panose="05000000000000000000" pitchFamily="2" charset="2"/>
              <a:buChar char="§"/>
            </a:pPr>
            <a:r>
              <a:rPr lang="en-US" sz="2800" dirty="0">
                <a:latin typeface="Montserrat"/>
                <a:cs typeface="Times New Roman" pitchFamily="18" charset="0"/>
              </a:rPr>
              <a:t>Results of the examination sent by NDBON via Nurse Portal account to candidate within 5 to 7 business days of testing</a:t>
            </a:r>
          </a:p>
          <a:p>
            <a:pPr marL="457200" lvl="1" indent="-457200">
              <a:buClr>
                <a:schemeClr val="bg2">
                  <a:lumMod val="50000"/>
                </a:schemeClr>
              </a:buClr>
              <a:buFont typeface="Wingdings" panose="05000000000000000000" pitchFamily="2" charset="2"/>
              <a:buChar char="§"/>
            </a:pPr>
            <a:r>
              <a:rPr lang="en-US" sz="2800" b="1" dirty="0">
                <a:solidFill>
                  <a:schemeClr val="tx1"/>
                </a:solidFill>
                <a:latin typeface="Montserrat"/>
                <a:cs typeface="Times New Roman" pitchFamily="18" charset="0"/>
              </a:rPr>
              <a:t>PLEASE DO NOT CALL THE NDBON FOR RESULTS. </a:t>
            </a:r>
            <a:r>
              <a:rPr lang="en-US" sz="2800" dirty="0">
                <a:latin typeface="Montserrat"/>
                <a:cs typeface="Times New Roman" pitchFamily="18" charset="0"/>
              </a:rPr>
              <a:t>Test results will not be provided over the telephone.</a:t>
            </a:r>
          </a:p>
          <a:p>
            <a:pPr marL="457200" lvl="1" indent="-457200">
              <a:buClr>
                <a:schemeClr val="bg2">
                  <a:lumMod val="50000"/>
                </a:schemeClr>
              </a:buClr>
              <a:buFont typeface="Wingdings" panose="05000000000000000000" pitchFamily="2" charset="2"/>
              <a:buChar char="§"/>
            </a:pPr>
            <a:r>
              <a:rPr lang="en-US" sz="2800" dirty="0">
                <a:latin typeface="Montserrat"/>
                <a:cs typeface="Times New Roman" pitchFamily="18" charset="0"/>
              </a:rPr>
              <a:t>Quick Results Service available for ND testers. Available for $7.95 on Pearson website </a:t>
            </a:r>
            <a:r>
              <a:rPr lang="en-US" sz="2800">
                <a:latin typeface="Montserrat"/>
                <a:cs typeface="Times New Roman" pitchFamily="18" charset="0"/>
              </a:rPr>
              <a:t>for Unofficial Results.</a:t>
            </a:r>
            <a:endParaRPr lang="en-US" sz="2800" dirty="0">
              <a:latin typeface="Montserrat"/>
              <a:cs typeface="Times New Roman" pitchFamily="18" charset="0"/>
            </a:endParaRPr>
          </a:p>
          <a:p>
            <a:endParaRPr lang="en-US" dirty="0"/>
          </a:p>
        </p:txBody>
      </p:sp>
      <p:pic>
        <p:nvPicPr>
          <p:cNvPr id="4" name="Picture 3">
            <a:extLst>
              <a:ext uri="{FF2B5EF4-FFF2-40B4-BE49-F238E27FC236}">
                <a16:creationId xmlns:a16="http://schemas.microsoft.com/office/drawing/2014/main" id="{F3A7664E-C121-4DBB-8267-9042D93068E5}"/>
              </a:ext>
            </a:extLst>
          </p:cNvPr>
          <p:cNvPicPr>
            <a:picLocks noChangeAspect="1"/>
          </p:cNvPicPr>
          <p:nvPr/>
        </p:nvPicPr>
        <p:blipFill>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0348012" y="484299"/>
            <a:ext cx="1371645" cy="1168835"/>
          </a:xfrm>
          <a:prstGeom prst="rect">
            <a:avLst/>
          </a:prstGeom>
          <a:noFill/>
        </p:spPr>
      </p:pic>
    </p:spTree>
    <p:extLst>
      <p:ext uri="{BB962C8B-B14F-4D97-AF65-F5344CB8AC3E}">
        <p14:creationId xmlns:p14="http://schemas.microsoft.com/office/powerpoint/2010/main" val="4142993148"/>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rgbClr val="FFCCFF"/>
        </a:solidFill>
        <a:effectLst/>
      </p:bgPr>
    </p:bg>
    <p:spTree>
      <p:nvGrpSpPr>
        <p:cNvPr id="1" name=""/>
        <p:cNvGrpSpPr/>
        <p:nvPr/>
      </p:nvGrpSpPr>
      <p:grpSpPr>
        <a:xfrm>
          <a:off x="0" y="0"/>
          <a:ext cx="0" cy="0"/>
          <a:chOff x="0" y="0"/>
          <a:chExt cx="0" cy="0"/>
        </a:xfrm>
      </p:grpSpPr>
      <p:sp>
        <p:nvSpPr>
          <p:cNvPr id="13" name="Title 12">
            <a:extLst>
              <a:ext uri="{FF2B5EF4-FFF2-40B4-BE49-F238E27FC236}">
                <a16:creationId xmlns:a16="http://schemas.microsoft.com/office/drawing/2014/main" id="{F708A1A6-22D7-4976-902B-A30FFF573FB6}"/>
              </a:ext>
            </a:extLst>
          </p:cNvPr>
          <p:cNvSpPr>
            <a:spLocks noGrp="1"/>
          </p:cNvSpPr>
          <p:nvPr>
            <p:ph type="title"/>
          </p:nvPr>
        </p:nvSpPr>
        <p:spPr>
          <a:xfrm>
            <a:off x="1700067" y="491924"/>
            <a:ext cx="6401999" cy="849792"/>
          </a:xfrm>
        </p:spPr>
        <p:txBody>
          <a:bodyPr/>
          <a:lstStyle/>
          <a:p>
            <a:pPr algn="ctr"/>
            <a:r>
              <a:rPr lang="en-US" sz="4000">
                <a:solidFill>
                  <a:schemeClr val="tx1"/>
                </a:solidFill>
              </a:rPr>
              <a:t>QUESTIONS?</a:t>
            </a:r>
            <a:endParaRPr lang="en-US" sz="4000"/>
          </a:p>
        </p:txBody>
      </p:sp>
      <p:sp>
        <p:nvSpPr>
          <p:cNvPr id="14" name="Text Placeholder 13">
            <a:extLst>
              <a:ext uri="{FF2B5EF4-FFF2-40B4-BE49-F238E27FC236}">
                <a16:creationId xmlns:a16="http://schemas.microsoft.com/office/drawing/2014/main" id="{56DF2795-C7EA-4137-9BCD-E8FC50D8FEB0}"/>
              </a:ext>
            </a:extLst>
          </p:cNvPr>
          <p:cNvSpPr>
            <a:spLocks noGrp="1"/>
          </p:cNvSpPr>
          <p:nvPr>
            <p:ph type="body" idx="1"/>
          </p:nvPr>
        </p:nvSpPr>
        <p:spPr>
          <a:xfrm>
            <a:off x="416689" y="1653134"/>
            <a:ext cx="4849792" cy="4712942"/>
          </a:xfrm>
        </p:spPr>
        <p:txBody>
          <a:bodyPr/>
          <a:lstStyle/>
          <a:p>
            <a:pPr algn="ctr">
              <a:buNone/>
            </a:pPr>
            <a:r>
              <a:rPr lang="en-US" sz="2800" b="1" dirty="0">
                <a:solidFill>
                  <a:schemeClr val="tx1"/>
                </a:solidFill>
                <a:latin typeface="Montserrat"/>
              </a:rPr>
              <a:t>Pearson</a:t>
            </a:r>
          </a:p>
          <a:p>
            <a:pPr>
              <a:buNone/>
            </a:pPr>
            <a:r>
              <a:rPr lang="en-US" sz="2400" b="1" dirty="0">
                <a:solidFill>
                  <a:schemeClr val="tx1"/>
                </a:solidFill>
                <a:latin typeface="Montserrat"/>
              </a:rPr>
              <a:t>Website: </a:t>
            </a:r>
            <a:r>
              <a:rPr lang="en-US" sz="2400" dirty="0">
                <a:latin typeface="Montserrat"/>
                <a:hlinkClick r:id="rId2"/>
              </a:rPr>
              <a:t>www.pearsonvue.com/nclex</a:t>
            </a:r>
            <a:endParaRPr lang="en-US" sz="2400" dirty="0">
              <a:latin typeface="Montserrat"/>
            </a:endParaRPr>
          </a:p>
          <a:p>
            <a:pPr>
              <a:buNone/>
            </a:pPr>
            <a:r>
              <a:rPr lang="en-US" sz="2400" b="1" dirty="0">
                <a:solidFill>
                  <a:schemeClr val="tx1"/>
                </a:solidFill>
                <a:latin typeface="Montserrat"/>
              </a:rPr>
              <a:t>Call: </a:t>
            </a:r>
            <a:r>
              <a:rPr lang="en-US" sz="2400" dirty="0">
                <a:latin typeface="Montserrat"/>
              </a:rPr>
              <a:t>1.866.496.2539</a:t>
            </a:r>
          </a:p>
          <a:p>
            <a:pPr>
              <a:buNone/>
            </a:pPr>
            <a:r>
              <a:rPr lang="en-US" sz="2400" b="1" dirty="0">
                <a:solidFill>
                  <a:schemeClr val="tx1"/>
                </a:solidFill>
                <a:latin typeface="Montserrat"/>
              </a:rPr>
              <a:t>Email: </a:t>
            </a:r>
            <a:r>
              <a:rPr lang="en-US" sz="2400" dirty="0">
                <a:latin typeface="Montserrat"/>
                <a:hlinkClick r:id="rId3"/>
              </a:rPr>
              <a:t>pvamericascustomerservice@pearson.com</a:t>
            </a:r>
            <a:r>
              <a:rPr lang="en-US" sz="2400" dirty="0">
                <a:latin typeface="Montserrat"/>
              </a:rPr>
              <a:t> </a:t>
            </a:r>
          </a:p>
          <a:p>
            <a:pPr>
              <a:buNone/>
            </a:pPr>
            <a:r>
              <a:rPr lang="en-US" sz="2400" b="1" dirty="0">
                <a:solidFill>
                  <a:schemeClr val="tx1"/>
                </a:solidFill>
                <a:latin typeface="Montserrat"/>
              </a:rPr>
              <a:t>Address: </a:t>
            </a:r>
          </a:p>
          <a:p>
            <a:pPr>
              <a:buNone/>
            </a:pPr>
            <a:r>
              <a:rPr lang="en-US" sz="2400" dirty="0">
                <a:latin typeface="Montserrat"/>
              </a:rPr>
              <a:t>NCLEX Examination Program</a:t>
            </a:r>
          </a:p>
          <a:p>
            <a:pPr>
              <a:buNone/>
            </a:pPr>
            <a:r>
              <a:rPr lang="en-US" sz="2400" dirty="0">
                <a:latin typeface="Montserrat"/>
              </a:rPr>
              <a:t>Pearson Professional Testing</a:t>
            </a:r>
          </a:p>
          <a:p>
            <a:pPr>
              <a:buNone/>
            </a:pPr>
            <a:r>
              <a:rPr lang="en-US" sz="2400" dirty="0">
                <a:latin typeface="Montserrat"/>
              </a:rPr>
              <a:t>5601 Green Valley Dr.</a:t>
            </a:r>
          </a:p>
          <a:p>
            <a:pPr>
              <a:buNone/>
            </a:pPr>
            <a:r>
              <a:rPr lang="en-US" sz="2400" dirty="0">
                <a:latin typeface="Montserrat"/>
              </a:rPr>
              <a:t>Bloomington, MN 55437-1099 </a:t>
            </a:r>
          </a:p>
        </p:txBody>
      </p:sp>
      <p:sp>
        <p:nvSpPr>
          <p:cNvPr id="15" name="Text Placeholder 14">
            <a:extLst>
              <a:ext uri="{FF2B5EF4-FFF2-40B4-BE49-F238E27FC236}">
                <a16:creationId xmlns:a16="http://schemas.microsoft.com/office/drawing/2014/main" id="{16EF50F9-E248-4FA8-9810-3C21E3C8DBAF}"/>
              </a:ext>
            </a:extLst>
          </p:cNvPr>
          <p:cNvSpPr>
            <a:spLocks noGrp="1"/>
          </p:cNvSpPr>
          <p:nvPr>
            <p:ph type="body" idx="2"/>
          </p:nvPr>
        </p:nvSpPr>
        <p:spPr>
          <a:xfrm>
            <a:off x="5473515" y="1653134"/>
            <a:ext cx="4803494" cy="4825304"/>
          </a:xfrm>
        </p:spPr>
        <p:txBody>
          <a:bodyPr/>
          <a:lstStyle/>
          <a:p>
            <a:pPr algn="ctr">
              <a:buNone/>
            </a:pPr>
            <a:r>
              <a:rPr lang="en-US" sz="2800" b="1">
                <a:solidFill>
                  <a:schemeClr val="tx1"/>
                </a:solidFill>
                <a:latin typeface="Montserrat"/>
              </a:rPr>
              <a:t>NCSBN</a:t>
            </a:r>
          </a:p>
          <a:p>
            <a:pPr>
              <a:buNone/>
            </a:pPr>
            <a:r>
              <a:rPr lang="en-US" sz="2400" b="1">
                <a:solidFill>
                  <a:schemeClr val="tx1"/>
                </a:solidFill>
                <a:latin typeface="Montserrat"/>
              </a:rPr>
              <a:t>Website: </a:t>
            </a:r>
            <a:r>
              <a:rPr lang="en-US" sz="2400">
                <a:latin typeface="Montserrat"/>
                <a:hlinkClick r:id="rId4"/>
              </a:rPr>
              <a:t>www.ncsbn.org</a:t>
            </a:r>
            <a:r>
              <a:rPr lang="en-US" sz="2400">
                <a:latin typeface="Montserrat"/>
              </a:rPr>
              <a:t> </a:t>
            </a:r>
          </a:p>
          <a:p>
            <a:pPr>
              <a:buNone/>
            </a:pPr>
            <a:endParaRPr lang="en-US" sz="2400" b="1">
              <a:solidFill>
                <a:schemeClr val="tx1"/>
              </a:solidFill>
              <a:latin typeface="Montserrat"/>
            </a:endParaRPr>
          </a:p>
          <a:p>
            <a:pPr>
              <a:buNone/>
            </a:pPr>
            <a:r>
              <a:rPr lang="en-US" sz="2400" b="1">
                <a:solidFill>
                  <a:schemeClr val="tx1"/>
                </a:solidFill>
                <a:latin typeface="Montserrat"/>
              </a:rPr>
              <a:t>Call: </a:t>
            </a:r>
            <a:r>
              <a:rPr lang="en-US" sz="2400">
                <a:latin typeface="Montserrat"/>
              </a:rPr>
              <a:t>1.866.293.9600</a:t>
            </a:r>
          </a:p>
          <a:p>
            <a:pPr>
              <a:buNone/>
            </a:pPr>
            <a:r>
              <a:rPr lang="en-US" sz="2400" b="1">
                <a:solidFill>
                  <a:schemeClr val="tx1"/>
                </a:solidFill>
                <a:latin typeface="Montserrat"/>
              </a:rPr>
              <a:t>Email: </a:t>
            </a:r>
            <a:r>
              <a:rPr lang="en-US" sz="2400">
                <a:solidFill>
                  <a:schemeClr val="tx1"/>
                </a:solidFill>
                <a:latin typeface="Montserrat"/>
                <a:hlinkClick r:id="rId5"/>
              </a:rPr>
              <a:t>nclexinfo@ncsbn.org</a:t>
            </a:r>
            <a:r>
              <a:rPr lang="en-US" sz="2400">
                <a:solidFill>
                  <a:schemeClr val="tx1"/>
                </a:solidFill>
                <a:latin typeface="Montserrat"/>
              </a:rPr>
              <a:t> </a:t>
            </a:r>
          </a:p>
          <a:p>
            <a:pPr>
              <a:buNone/>
            </a:pPr>
            <a:endParaRPr lang="en-US" sz="2400" b="1">
              <a:solidFill>
                <a:schemeClr val="tx1"/>
              </a:solidFill>
              <a:latin typeface="Montserrat"/>
            </a:endParaRPr>
          </a:p>
          <a:p>
            <a:pPr>
              <a:buNone/>
            </a:pPr>
            <a:r>
              <a:rPr lang="en-US" sz="2400" b="1">
                <a:solidFill>
                  <a:schemeClr val="tx1"/>
                </a:solidFill>
                <a:latin typeface="Montserrat"/>
              </a:rPr>
              <a:t>Address:  </a:t>
            </a:r>
            <a:r>
              <a:rPr lang="en-US" sz="2400">
                <a:latin typeface="Montserrat"/>
              </a:rPr>
              <a:t>National Council of State Boards of Nursing, Inc. Examinations Department111 E. Wacker Dr.</a:t>
            </a:r>
          </a:p>
          <a:p>
            <a:pPr>
              <a:buNone/>
            </a:pPr>
            <a:r>
              <a:rPr lang="en-US" sz="2400">
                <a:latin typeface="Montserrat"/>
              </a:rPr>
              <a:t>Suite 2900</a:t>
            </a:r>
          </a:p>
          <a:p>
            <a:pPr>
              <a:buNone/>
            </a:pPr>
            <a:r>
              <a:rPr lang="en-US" sz="2400">
                <a:latin typeface="Montserrat"/>
              </a:rPr>
              <a:t>Chicago, IL   60601-4277</a:t>
            </a:r>
            <a:endParaRPr lang="en-US" sz="2400"/>
          </a:p>
        </p:txBody>
      </p:sp>
      <p:pic>
        <p:nvPicPr>
          <p:cNvPr id="4" name="Picture 3">
            <a:extLst>
              <a:ext uri="{FF2B5EF4-FFF2-40B4-BE49-F238E27FC236}">
                <a16:creationId xmlns:a16="http://schemas.microsoft.com/office/drawing/2014/main" id="{F3A7664E-C121-4DBB-8267-9042D93068E5}"/>
              </a:ext>
            </a:extLst>
          </p:cNvPr>
          <p:cNvPicPr>
            <a:picLocks noChangeAspect="1"/>
          </p:cNvPicPr>
          <p:nvPr/>
        </p:nvPicPr>
        <p:blipFill>
          <a:blip r:embed="rId6"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0348012" y="484299"/>
            <a:ext cx="1371645" cy="1168835"/>
          </a:xfrm>
          <a:prstGeom prst="rect">
            <a:avLst/>
          </a:prstGeom>
          <a:noFill/>
        </p:spPr>
      </p:pic>
    </p:spTree>
    <p:extLst>
      <p:ext uri="{BB962C8B-B14F-4D97-AF65-F5344CB8AC3E}">
        <p14:creationId xmlns:p14="http://schemas.microsoft.com/office/powerpoint/2010/main" val="3304104840"/>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chemeClr val="accent4">
            <a:lumMod val="60000"/>
            <a:lumOff val="4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CAFCA2-6EEC-4962-BF3B-6762BDDE8C77}"/>
              </a:ext>
            </a:extLst>
          </p:cNvPr>
          <p:cNvSpPr>
            <a:spLocks noGrp="1"/>
          </p:cNvSpPr>
          <p:nvPr>
            <p:ph type="title"/>
          </p:nvPr>
        </p:nvSpPr>
        <p:spPr>
          <a:xfrm>
            <a:off x="931934" y="510853"/>
            <a:ext cx="4197599" cy="647599"/>
          </a:xfrm>
        </p:spPr>
        <p:txBody>
          <a:bodyPr/>
          <a:lstStyle/>
          <a:p>
            <a:pPr algn="ctr"/>
            <a:r>
              <a:rPr lang="en-US" sz="4000">
                <a:solidFill>
                  <a:schemeClr val="tx1"/>
                </a:solidFill>
              </a:rPr>
              <a:t>QUESTIONS?</a:t>
            </a:r>
          </a:p>
        </p:txBody>
      </p:sp>
      <p:sp>
        <p:nvSpPr>
          <p:cNvPr id="4" name="Text Placeholder 3">
            <a:extLst>
              <a:ext uri="{FF2B5EF4-FFF2-40B4-BE49-F238E27FC236}">
                <a16:creationId xmlns:a16="http://schemas.microsoft.com/office/drawing/2014/main" id="{45C62FCC-0156-480F-AB68-F95C5DBD74F5}"/>
              </a:ext>
            </a:extLst>
          </p:cNvPr>
          <p:cNvSpPr>
            <a:spLocks noGrp="1"/>
          </p:cNvSpPr>
          <p:nvPr>
            <p:ph type="body" idx="1"/>
          </p:nvPr>
        </p:nvSpPr>
        <p:spPr>
          <a:xfrm>
            <a:off x="119691" y="1158451"/>
            <a:ext cx="6038040" cy="5380371"/>
          </a:xfrm>
        </p:spPr>
        <p:txBody>
          <a:bodyPr/>
          <a:lstStyle/>
          <a:p>
            <a:pPr algn="ctr">
              <a:buNone/>
            </a:pPr>
            <a:r>
              <a:rPr lang="en-US" sz="2800" b="1" dirty="0">
                <a:solidFill>
                  <a:schemeClr val="tx1"/>
                </a:solidFill>
                <a:latin typeface="Montserrat"/>
              </a:rPr>
              <a:t>Contact the NDBON</a:t>
            </a:r>
          </a:p>
          <a:p>
            <a:pPr algn="ctr">
              <a:buNone/>
            </a:pPr>
            <a:r>
              <a:rPr lang="en-US" sz="2800" dirty="0">
                <a:latin typeface="Montserrat"/>
                <a:hlinkClick r:id="rId2"/>
              </a:rPr>
              <a:t>Exam@ndbon.org</a:t>
            </a:r>
            <a:r>
              <a:rPr lang="en-US" sz="2800" dirty="0">
                <a:latin typeface="Montserrat"/>
              </a:rPr>
              <a:t> </a:t>
            </a:r>
          </a:p>
          <a:p>
            <a:pPr algn="ctr">
              <a:buNone/>
            </a:pPr>
            <a:endParaRPr lang="en-US" sz="2800" dirty="0">
              <a:latin typeface="Montserrat"/>
            </a:endParaRPr>
          </a:p>
          <a:p>
            <a:pPr algn="ctr">
              <a:buNone/>
            </a:pPr>
            <a:r>
              <a:rPr lang="en-US" sz="2800" b="1" dirty="0">
                <a:solidFill>
                  <a:schemeClr val="tx1"/>
                </a:solidFill>
                <a:latin typeface="Montserrat"/>
              </a:rPr>
              <a:t>Board office located at: </a:t>
            </a:r>
          </a:p>
          <a:p>
            <a:pPr algn="ctr">
              <a:buNone/>
            </a:pPr>
            <a:r>
              <a:rPr lang="en-US" sz="2800" dirty="0">
                <a:latin typeface="Montserrat"/>
              </a:rPr>
              <a:t>919 S. 7</a:t>
            </a:r>
            <a:r>
              <a:rPr lang="en-US" sz="2800" baseline="30000" dirty="0">
                <a:latin typeface="Montserrat"/>
              </a:rPr>
              <a:t>th</a:t>
            </a:r>
            <a:r>
              <a:rPr lang="en-US" sz="2800" dirty="0">
                <a:latin typeface="Montserrat"/>
              </a:rPr>
              <a:t> St.</a:t>
            </a:r>
          </a:p>
          <a:p>
            <a:pPr algn="ctr">
              <a:buNone/>
            </a:pPr>
            <a:r>
              <a:rPr lang="en-US" sz="2800" dirty="0">
                <a:latin typeface="Montserrat"/>
              </a:rPr>
              <a:t>Suite 504</a:t>
            </a:r>
          </a:p>
          <a:p>
            <a:pPr algn="ctr">
              <a:buNone/>
            </a:pPr>
            <a:r>
              <a:rPr lang="en-US" sz="2800" dirty="0">
                <a:latin typeface="Montserrat"/>
              </a:rPr>
              <a:t>Bismarck, ND 58504-5881</a:t>
            </a:r>
          </a:p>
          <a:p>
            <a:pPr algn="ctr">
              <a:buNone/>
            </a:pPr>
            <a:r>
              <a:rPr lang="en-US" sz="2800" dirty="0">
                <a:latin typeface="Montserrat"/>
              </a:rPr>
              <a:t>701.989.1276 </a:t>
            </a:r>
          </a:p>
          <a:p>
            <a:pPr algn="ctr">
              <a:buNone/>
            </a:pPr>
            <a:endParaRPr lang="en-US" sz="2800" dirty="0">
              <a:latin typeface="Montserrat"/>
            </a:endParaRPr>
          </a:p>
          <a:p>
            <a:pPr algn="ctr">
              <a:buNone/>
            </a:pPr>
            <a:r>
              <a:rPr lang="en-US" sz="2600" b="1" dirty="0">
                <a:solidFill>
                  <a:schemeClr val="tx1"/>
                </a:solidFill>
                <a:latin typeface="Montserrat"/>
              </a:rPr>
              <a:t>Also, refer to </a:t>
            </a:r>
            <a:r>
              <a:rPr lang="en-US" sz="2600" b="1" i="1" dirty="0">
                <a:solidFill>
                  <a:schemeClr val="tx1"/>
                </a:solidFill>
                <a:latin typeface="Montserrat"/>
              </a:rPr>
              <a:t>2025 NCLEX Examination Candidate Bulletin </a:t>
            </a:r>
            <a:r>
              <a:rPr lang="en-US" sz="2600" b="1" dirty="0">
                <a:solidFill>
                  <a:schemeClr val="tx1"/>
                </a:solidFill>
                <a:latin typeface="Montserrat"/>
              </a:rPr>
              <a:t>for more information</a:t>
            </a:r>
          </a:p>
          <a:p>
            <a:pPr algn="ctr">
              <a:buNone/>
            </a:pPr>
            <a:endParaRPr lang="en-US" sz="2800" dirty="0">
              <a:latin typeface="Montserrat"/>
            </a:endParaRPr>
          </a:p>
          <a:p>
            <a:pPr algn="ctr">
              <a:buNone/>
            </a:pPr>
            <a:endParaRPr lang="en-US" sz="2800" dirty="0">
              <a:latin typeface="Montserrat"/>
            </a:endParaRPr>
          </a:p>
        </p:txBody>
      </p:sp>
      <p:sp>
        <p:nvSpPr>
          <p:cNvPr id="5" name="Rectangle 4">
            <a:extLst>
              <a:ext uri="{FF2B5EF4-FFF2-40B4-BE49-F238E27FC236}">
                <a16:creationId xmlns:a16="http://schemas.microsoft.com/office/drawing/2014/main" id="{DCE31C09-DE70-417B-865A-2C5C827C0F10}"/>
              </a:ext>
            </a:extLst>
          </p:cNvPr>
          <p:cNvSpPr/>
          <p:nvPr/>
        </p:nvSpPr>
        <p:spPr>
          <a:xfrm>
            <a:off x="6750996" y="1158452"/>
            <a:ext cx="4766554" cy="3046988"/>
          </a:xfrm>
          <a:prstGeom prst="rect">
            <a:avLst/>
          </a:prstGeom>
        </p:spPr>
        <p:txBody>
          <a:bodyPr wrap="square">
            <a:spAutoFit/>
          </a:bodyPr>
          <a:lstStyle/>
          <a:p>
            <a:pPr algn="ctr"/>
            <a:r>
              <a:rPr lang="en" sz="4800">
                <a:latin typeface="Montserrat"/>
              </a:rPr>
              <a:t>NORTH DAKOTA </a:t>
            </a:r>
            <a:r>
              <a:rPr lang="en-US" sz="4800">
                <a:latin typeface="Montserrat"/>
              </a:rPr>
              <a:t>BOARD OF NURSING</a:t>
            </a:r>
          </a:p>
        </p:txBody>
      </p:sp>
      <p:pic>
        <p:nvPicPr>
          <p:cNvPr id="6" name="Picture 5">
            <a:extLst>
              <a:ext uri="{FF2B5EF4-FFF2-40B4-BE49-F238E27FC236}">
                <a16:creationId xmlns:a16="http://schemas.microsoft.com/office/drawing/2014/main" id="{66FEF069-770C-4240-972C-22AD00A02BE1}"/>
              </a:ext>
            </a:extLst>
          </p:cNvPr>
          <p:cNvPicPr>
            <a:picLocks noChangeAspect="1"/>
          </p:cNvPicPr>
          <p:nvPr/>
        </p:nvPicPr>
        <p:blipFill>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8655399" y="4336452"/>
            <a:ext cx="1371645" cy="1168835"/>
          </a:xfrm>
          <a:prstGeom prst="rect">
            <a:avLst/>
          </a:prstGeom>
          <a:noFill/>
        </p:spPr>
      </p:pic>
    </p:spTree>
    <p:extLst>
      <p:ext uri="{BB962C8B-B14F-4D97-AF65-F5344CB8AC3E}">
        <p14:creationId xmlns:p14="http://schemas.microsoft.com/office/powerpoint/2010/main" val="7623628"/>
      </p:ext>
    </p:extLst>
  </p:cSld>
  <p:clrMapOvr>
    <a:masterClrMapping/>
  </p:clrMapOvr>
</p:sld>
</file>

<file path=ppt/theme/theme1.xml><?xml version="1.0" encoding="utf-8"?>
<a:theme xmlns:a="http://schemas.openxmlformats.org/drawingml/2006/main" name="Arvirargus template">
  <a:themeElements>
    <a:clrScheme name="Custom 347">
      <a:dk1>
        <a:srgbClr val="000000"/>
      </a:dk1>
      <a:lt1>
        <a:srgbClr val="FFFFFF"/>
      </a:lt1>
      <a:dk2>
        <a:srgbClr val="666666"/>
      </a:dk2>
      <a:lt2>
        <a:srgbClr val="CCCCCC"/>
      </a:lt2>
      <a:accent1>
        <a:srgbClr val="3A81BA"/>
      </a:accent1>
      <a:accent2>
        <a:srgbClr val="D89F39"/>
      </a:accent2>
      <a:accent3>
        <a:srgbClr val="8BAB42"/>
      </a:accent3>
      <a:accent4>
        <a:srgbClr val="57A7B5"/>
      </a:accent4>
      <a:accent5>
        <a:srgbClr val="8B81D2"/>
      </a:accent5>
      <a:accent6>
        <a:srgbClr val="963334"/>
      </a:accent6>
      <a:hlink>
        <a:srgbClr val="1155CC"/>
      </a:hlink>
      <a:folHlink>
        <a:srgbClr val="6611CC"/>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9D4C4A0F29B656488F91CE41386D1A39" ma:contentTypeVersion="18" ma:contentTypeDescription="Create a new document." ma:contentTypeScope="" ma:versionID="5c8f182d6ede77d798b65801ba731fc0">
  <xsd:schema xmlns:xsd="http://www.w3.org/2001/XMLSchema" xmlns:xs="http://www.w3.org/2001/XMLSchema" xmlns:p="http://schemas.microsoft.com/office/2006/metadata/properties" xmlns:ns2="ef1f638f-8fa2-4f2b-972d-799e0bfdd9ac" xmlns:ns3="1d3a8573-b6e5-4bf2-b46d-db55cd111994" targetNamespace="http://schemas.microsoft.com/office/2006/metadata/properties" ma:root="true" ma:fieldsID="5fdf220a9570da7c0c373732d8a9a951" ns2:_="" ns3:_="">
    <xsd:import namespace="ef1f638f-8fa2-4f2b-972d-799e0bfdd9ac"/>
    <xsd:import namespace="1d3a8573-b6e5-4bf2-b46d-db55cd111994"/>
    <xsd:element name="properties">
      <xsd:complexType>
        <xsd:sequence>
          <xsd:element name="documentManagement">
            <xsd:complexType>
              <xsd:all>
                <xsd:element ref="ns2:SharedWithUsers" minOccurs="0"/>
                <xsd:element ref="ns2:SharedWithDetails" minOccurs="0"/>
                <xsd:element ref="ns3:MediaServiceMetadata" minOccurs="0"/>
                <xsd:element ref="ns3:MediaServiceFastMetadata" minOccurs="0"/>
                <xsd:element ref="ns3:MediaServiceOCR" minOccurs="0"/>
                <xsd:element ref="ns3:MediaServiceGenerationTime" minOccurs="0"/>
                <xsd:element ref="ns3:MediaServiceEventHashCode" minOccurs="0"/>
                <xsd:element ref="ns3:MediaServiceDateTaken" minOccurs="0"/>
                <xsd:element ref="ns3:MediaServiceAutoKeyPoints" minOccurs="0"/>
                <xsd:element ref="ns3:MediaServiceKeyPoints" minOccurs="0"/>
                <xsd:element ref="ns3:MediaServiceLocation" minOccurs="0"/>
                <xsd:element ref="ns3:MediaLengthInSeconds" minOccurs="0"/>
                <xsd:element ref="ns3:lcf76f155ced4ddcb4097134ff3c332f" minOccurs="0"/>
                <xsd:element ref="ns2:TaxCatchAll" minOccurs="0"/>
                <xsd:element ref="ns3:MediaServiceSearchProperties" minOccurs="0"/>
                <xsd:element ref="ns3:MediaServiceObjectDetectorVersion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ef1f638f-8fa2-4f2b-972d-799e0bfdd9ac" elementFormDefault="qualified">
    <xsd:import namespace="http://schemas.microsoft.com/office/2006/documentManagement/types"/>
    <xsd:import namespace="http://schemas.microsoft.com/office/infopath/2007/PartnerControls"/>
    <xsd:element name="SharedWithUsers" ma:index="8" nillable="true" ma:displayName="Shared With" ma:descripti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description="" ma:internalName="SharedWithDetails" ma:readOnly="true">
      <xsd:simpleType>
        <xsd:restriction base="dms:Note">
          <xsd:maxLength value="255"/>
        </xsd:restriction>
      </xsd:simpleType>
    </xsd:element>
    <xsd:element name="TaxCatchAll" ma:index="22" nillable="true" ma:displayName="Taxonomy Catch All Column" ma:hidden="true" ma:list="{bac5f784-95b9-4ca7-a2de-ae09076b056e}" ma:internalName="TaxCatchAll" ma:showField="CatchAllData" ma:web="ef1f638f-8fa2-4f2b-972d-799e0bfdd9ac">
      <xsd:complexType>
        <xsd:complexContent>
          <xsd:extension base="dms:MultiChoiceLookup">
            <xsd:sequence>
              <xsd:element name="Value" type="dms:Lookup" maxOccurs="unbounded" minOccurs="0" nillable="true"/>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1d3a8573-b6e5-4bf2-b46d-db55cd111994" elementFormDefault="qualified">
    <xsd:import namespace="http://schemas.microsoft.com/office/2006/documentManagement/types"/>
    <xsd:import namespace="http://schemas.microsoft.com/office/infopath/2007/PartnerControls"/>
    <xsd:element name="MediaServiceMetadata" ma:index="10" nillable="true" ma:displayName="MediaServiceMetadata" ma:hidden="true" ma:internalName="MediaServiceMetadata" ma:readOnly="true">
      <xsd:simpleType>
        <xsd:restriction base="dms:Note"/>
      </xsd:simpleType>
    </xsd:element>
    <xsd:element name="MediaServiceFastMetadata" ma:index="11" nillable="true" ma:displayName="MediaServiceFastMetadata" ma:hidden="true" ma:internalName="MediaServiceFastMetadata" ma:readOnly="true">
      <xsd:simpleType>
        <xsd:restriction base="dms:Note"/>
      </xsd:simpleType>
    </xsd:element>
    <xsd:element name="MediaServiceOCR" ma:index="12" nillable="true" ma:displayName="Extracted Text" ma:internalName="MediaServiceOCR" ma:readOnly="true">
      <xsd:simpleType>
        <xsd:restriction base="dms:Note">
          <xsd:maxLength value="255"/>
        </xsd:restriction>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ServiceDateTaken" ma:index="15" nillable="true" ma:displayName="MediaServiceDateTaken" ma:hidden="true" ma:internalName="MediaServiceDateTaken"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true">
      <xsd:simpleType>
        <xsd:restriction base="dms:Note">
          <xsd:maxLength value="255"/>
        </xsd:restriction>
      </xsd:simpleType>
    </xsd:element>
    <xsd:element name="MediaServiceLocation" ma:index="18" nillable="true" ma:displayName="Location" ma:internalName="MediaServiceLocation" ma:readOnly="true">
      <xsd:simpleType>
        <xsd:restriction base="dms:Text"/>
      </xsd:simpleType>
    </xsd:element>
    <xsd:element name="MediaLengthInSeconds" ma:index="19" nillable="true" ma:displayName="MediaLengthInSeconds" ma:hidden="true" ma:internalName="MediaLengthInSeconds" ma:readOnly="true">
      <xsd:simpleType>
        <xsd:restriction base="dms:Unknown"/>
      </xsd:simpleType>
    </xsd:element>
    <xsd:element name="lcf76f155ced4ddcb4097134ff3c332f" ma:index="21" nillable="true" ma:taxonomy="true" ma:internalName="lcf76f155ced4ddcb4097134ff3c332f" ma:taxonomyFieldName="MediaServiceImageTags" ma:displayName="Image Tags" ma:readOnly="false" ma:fieldId="{5cf76f15-5ced-4ddc-b409-7134ff3c332f}" ma:taxonomyMulti="true" ma:sspId="31801549-0a1d-422a-9032-402087ff50d0" ma:termSetId="09814cd3-568e-fe90-9814-8d621ff8fb84" ma:anchorId="fba54fb3-c3e1-fe81-a776-ca4b69148c4d" ma:open="true" ma:isKeyword="false">
      <xsd:complexType>
        <xsd:sequence>
          <xsd:element ref="pc:Terms" minOccurs="0" maxOccurs="1"/>
        </xsd:sequence>
      </xsd:complexType>
    </xsd:element>
    <xsd:element name="MediaServiceSearchProperties" ma:index="23" nillable="true" ma:displayName="MediaServiceSearchProperties" ma:hidden="true" ma:internalName="MediaServiceSearchProperties" ma:readOnly="true">
      <xsd:simpleType>
        <xsd:restriction base="dms:Note"/>
      </xsd:simpleType>
    </xsd:element>
    <xsd:element name="MediaServiceObjectDetectorVersions" ma:index="24" nillable="true" ma:displayName="MediaServiceObjectDetectorVersions" ma:description="" ma:hidden="true" ma:indexed="true" ma:internalName="MediaServiceObjectDetectorVersions"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TaxCatchAll xmlns="ef1f638f-8fa2-4f2b-972d-799e0bfdd9ac" xsi:nil="true"/>
    <lcf76f155ced4ddcb4097134ff3c332f xmlns="1d3a8573-b6e5-4bf2-b46d-db55cd111994">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D81734BF-F646-4494-9355-02F0CC1441E0}">
  <ds:schemaRefs>
    <ds:schemaRef ds:uri="http://schemas.microsoft.com/sharepoint/v3/contenttype/forms"/>
  </ds:schemaRefs>
</ds:datastoreItem>
</file>

<file path=customXml/itemProps2.xml><?xml version="1.0" encoding="utf-8"?>
<ds:datastoreItem xmlns:ds="http://schemas.openxmlformats.org/officeDocument/2006/customXml" ds:itemID="{7DBA0069-B421-4BF0-8C4C-992673F0EB5F}">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ef1f638f-8fa2-4f2b-972d-799e0bfdd9ac"/>
    <ds:schemaRef ds:uri="1d3a8573-b6e5-4bf2-b46d-db55cd111994"/>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2F27D9C2-D2CE-4A5D-B90B-47BCF4FBBB1F}">
  <ds:schemaRefs>
    <ds:schemaRef ds:uri="1d3a8573-b6e5-4bf2-b46d-db55cd111994"/>
    <ds:schemaRef ds:uri="ef1f638f-8fa2-4f2b-972d-799e0bfdd9ac"/>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emplate/>
  <TotalTime>76</TotalTime>
  <Words>2557</Words>
  <Application>Microsoft Office PowerPoint</Application>
  <PresentationFormat>Widescreen</PresentationFormat>
  <Paragraphs>330</Paragraphs>
  <Slides>47</Slides>
  <Notes>4</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47</vt:i4>
      </vt:variant>
    </vt:vector>
  </HeadingPairs>
  <TitlesOfParts>
    <vt:vector size="57" baseType="lpstr">
      <vt:lpstr>Aptos</vt:lpstr>
      <vt:lpstr>Arial</vt:lpstr>
      <vt:lpstr>Calibri</vt:lpstr>
      <vt:lpstr>Calibri-Bold</vt:lpstr>
      <vt:lpstr>Century Gothic</vt:lpstr>
      <vt:lpstr>Karla</vt:lpstr>
      <vt:lpstr>Montserrat</vt:lpstr>
      <vt:lpstr>Times New Roman</vt:lpstr>
      <vt:lpstr>Wingdings</vt:lpstr>
      <vt:lpstr>Arvirargus template</vt:lpstr>
      <vt:lpstr>NCLEX: OVERVIEW &amp;  APPLICATION PROCESS </vt:lpstr>
      <vt:lpstr>NURSING LAW &amp; RULES</vt:lpstr>
      <vt:lpstr>NDBON Mission  </vt:lpstr>
      <vt:lpstr>NCLEX PARTNERS</vt:lpstr>
      <vt:lpstr>National Council Licensure Examination (NCLEX) </vt:lpstr>
      <vt:lpstr>National Council Licensure Examination (NCLEX) </vt:lpstr>
      <vt:lpstr> ATTENTION!</vt:lpstr>
      <vt:lpstr>It takes more than 4,895 nurses and 200,000  future nurses to create the NCLEX!</vt:lpstr>
      <vt:lpstr>RN INTEGRATED PROCESSES</vt:lpstr>
      <vt:lpstr>RN TEST PLAN</vt:lpstr>
      <vt:lpstr>PN INTEGRATED PROCESSES</vt:lpstr>
      <vt:lpstr>PN TEST PLAN</vt:lpstr>
      <vt:lpstr>ACCOMMODATIONS</vt:lpstr>
      <vt:lpstr>EXAM &amp; LICENSURE PROCESS IS COMPLETELY ONLINE</vt:lpstr>
      <vt:lpstr>BOARD OF NURSING WEBSITE</vt:lpstr>
      <vt:lpstr>EXAM ELIGIBILITY REQUIREMENTS</vt:lpstr>
      <vt:lpstr>ELIGIBILITY PROCESS</vt:lpstr>
      <vt:lpstr>NDBON LICENSURE APPLICATION</vt:lpstr>
      <vt:lpstr>OFFICIAL TRANSCRIPTS</vt:lpstr>
      <vt:lpstr>CRIMINAL HISTORY RECORD CHECK (CHRC)</vt:lpstr>
      <vt:lpstr>INK &amp; ROLL FINGERPRINTING </vt:lpstr>
      <vt:lpstr>ELECTRONIC    FINGERPRINTING</vt:lpstr>
      <vt:lpstr>CRIMINAL HISTORY RECORD CHECK</vt:lpstr>
      <vt:lpstr>CRIMINAL HISTORY RECORD CHECK</vt:lpstr>
      <vt:lpstr>NCLEX REGISTRATION PROCESS</vt:lpstr>
      <vt:lpstr>NCLEX REGISTRATION OPTIONS</vt:lpstr>
      <vt:lpstr>COMMON REGISTRATION ERRORS</vt:lpstr>
      <vt:lpstr>TRACK APPLICATION STATUS</vt:lpstr>
      <vt:lpstr>SCHEDULING AN  APPOINTMENT TO TEST</vt:lpstr>
      <vt:lpstr>CANCELING/CHANGING AN APPOINTMENT TO TEST</vt:lpstr>
      <vt:lpstr>SITE SECURITY - ADMISSION</vt:lpstr>
      <vt:lpstr>SITE SECURITY - ADMISSION</vt:lpstr>
      <vt:lpstr>IN THE EVENT OF NAME MISMATCH</vt:lpstr>
      <vt:lpstr>NAME &amp; ADDRESS CHANGES</vt:lpstr>
      <vt:lpstr>REST BREAKS</vt:lpstr>
      <vt:lpstr>CONFIDENTIALITY OF EXAMINATION</vt:lpstr>
      <vt:lpstr>NCSBN NCLEX  RETAKE POLICY</vt:lpstr>
      <vt:lpstr>WORK AUTHORIZATION FOR THE GRADUATE NURSE</vt:lpstr>
      <vt:lpstr>WORK AUTHORIZATION PROCESS</vt:lpstr>
      <vt:lpstr>GRADUATE NURSE  PRACTICE GUIDELINES</vt:lpstr>
      <vt:lpstr>SUMMARY OF PROCESS:  LICENSE BY EXAMINATION</vt:lpstr>
      <vt:lpstr>SUMMARY OF PROCESS:  LICENSE BY EXAMINATION</vt:lpstr>
      <vt:lpstr>SUMMARY OF PROCESS:  LICENSE BY EXAMINATION</vt:lpstr>
      <vt:lpstr>SUMMARY OF PROCESS  FOLLOWING RECEIPT OF ATT</vt:lpstr>
      <vt:lpstr>SUMMARY OF PROCESS  FOLLOWING RECEIPT OF ATT</vt:lpstr>
      <vt:lpstr>QUESTIONS?</vt:lpstr>
      <vt:lpstr>QUESTIONS?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NORTH DAKOTA’S NURSING SHORTAGE TASKFORCE</dc:title>
  <dc:creator>Tammy Buchholz</dc:creator>
  <cp:lastModifiedBy>Traynor, Julie</cp:lastModifiedBy>
  <cp:revision>4</cp:revision>
  <dcterms:created xsi:type="dcterms:W3CDTF">2017-10-05T16:50:22Z</dcterms:created>
  <dcterms:modified xsi:type="dcterms:W3CDTF">2026-06-07T19:02:47Z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0x0101009D4C4A0F29B656488F91CE41386D1A39</vt:lpwstr>
  </property>
  <property fmtid="{D5CDD505-2E9C-101B-9397-08002B2CF9AE}" pid="3" name="MediaServiceImageTags">
    <vt:lpwstr/>
  </property>
</Properties>
</file>